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7" r:id="rId4"/>
    <p:sldId id="256" r:id="rId5"/>
    <p:sldId id="266" r:id="rId6"/>
    <p:sldId id="268" r:id="rId7"/>
    <p:sldId id="269" r:id="rId8"/>
    <p:sldId id="264" r:id="rId9"/>
    <p:sldId id="270" r:id="rId10"/>
    <p:sldId id="271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342"/>
    <a:srgbClr val="A0D224"/>
    <a:srgbClr val="C2DE18"/>
    <a:srgbClr val="FDD941"/>
    <a:srgbClr val="2E2E2E"/>
    <a:srgbClr val="404040"/>
    <a:srgbClr val="343434"/>
    <a:srgbClr val="FE8440"/>
    <a:srgbClr val="FCE642"/>
    <a:srgbClr val="D4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6" autoAdjust="0"/>
    <p:restoredTop sz="94660"/>
  </p:normalViewPr>
  <p:slideViewPr>
    <p:cSldViewPr snapToGrid="0">
      <p:cViewPr>
        <p:scale>
          <a:sx n="100" d="100"/>
          <a:sy n="100" d="100"/>
        </p:scale>
        <p:origin x="3882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36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32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4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3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2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3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66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4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32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26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3ED8E-90F8-4949-ABB5-B82BF7F916E9}" type="datetimeFigureOut">
              <a:rPr lang="ko-KR" altLang="en-US" smtClean="0"/>
              <a:t>2018-01-24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69E9B-81CD-4B94-8BC4-8CF05A698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8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31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29.emf"/><Relationship Id="rId17" Type="http://schemas.openxmlformats.org/officeDocument/2006/relationships/image" Target="../media/image3.emf"/><Relationship Id="rId2" Type="http://schemas.openxmlformats.org/officeDocument/2006/relationships/image" Target="../media/image35.png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1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3" Type="http://schemas.openxmlformats.org/officeDocument/2006/relationships/image" Target="../media/image8.png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png"/><Relationship Id="rId10" Type="http://schemas.openxmlformats.org/officeDocument/2006/relationships/image" Target="../media/image14.emf"/><Relationship Id="rId4" Type="http://schemas.openxmlformats.org/officeDocument/2006/relationships/image" Target="../media/image4.png"/><Relationship Id="rId9" Type="http://schemas.openxmlformats.org/officeDocument/2006/relationships/image" Target="../media/image13.emf"/><Relationship Id="rId1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emf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9.emf"/><Relationship Id="rId7" Type="http://schemas.openxmlformats.org/officeDocument/2006/relationships/image" Target="../media/image32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0" y="0"/>
            <a:ext cx="9154699" cy="6858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 rot="21316512">
            <a:off x="-226571" y="829985"/>
            <a:ext cx="8482204" cy="5067581"/>
          </a:xfrm>
          <a:custGeom>
            <a:avLst/>
            <a:gdLst>
              <a:gd name="connsiteX0" fmla="*/ 0 w 8482204"/>
              <a:gd name="connsiteY0" fmla="*/ 0 h 5067581"/>
              <a:gd name="connsiteX1" fmla="*/ 8482204 w 8482204"/>
              <a:gd name="connsiteY1" fmla="*/ 0 h 5067581"/>
              <a:gd name="connsiteX2" fmla="*/ 8482204 w 8482204"/>
              <a:gd name="connsiteY2" fmla="*/ 5067581 h 5067581"/>
              <a:gd name="connsiteX3" fmla="*/ 0 w 8482204"/>
              <a:gd name="connsiteY3" fmla="*/ 5067581 h 5067581"/>
              <a:gd name="connsiteX4" fmla="*/ 0 w 8482204"/>
              <a:gd name="connsiteY4" fmla="*/ 0 h 5067581"/>
              <a:gd name="connsiteX0" fmla="*/ 417676 w 8482204"/>
              <a:gd name="connsiteY0" fmla="*/ 34521 h 5067581"/>
              <a:gd name="connsiteX1" fmla="*/ 8482204 w 8482204"/>
              <a:gd name="connsiteY1" fmla="*/ 0 h 5067581"/>
              <a:gd name="connsiteX2" fmla="*/ 8482204 w 8482204"/>
              <a:gd name="connsiteY2" fmla="*/ 5067581 h 5067581"/>
              <a:gd name="connsiteX3" fmla="*/ 0 w 8482204"/>
              <a:gd name="connsiteY3" fmla="*/ 5067581 h 5067581"/>
              <a:gd name="connsiteX4" fmla="*/ 417676 w 8482204"/>
              <a:gd name="connsiteY4" fmla="*/ 34521 h 506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2204" h="5067581">
                <a:moveTo>
                  <a:pt x="417676" y="34521"/>
                </a:moveTo>
                <a:lnTo>
                  <a:pt x="8482204" y="0"/>
                </a:lnTo>
                <a:lnTo>
                  <a:pt x="8482204" y="5067581"/>
                </a:lnTo>
                <a:lnTo>
                  <a:pt x="0" y="5067581"/>
                </a:lnTo>
                <a:lnTo>
                  <a:pt x="417676" y="34521"/>
                </a:lnTo>
                <a:close/>
              </a:path>
            </a:pathLst>
          </a:custGeom>
          <a:solidFill>
            <a:srgbClr val="FDD94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787193" y="4276699"/>
            <a:ext cx="4392029" cy="0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2276045" y="4251622"/>
            <a:ext cx="1414324" cy="5015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50701" y="2432565"/>
            <a:ext cx="48650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4800" b="1" spc="-15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자기소개서</a:t>
            </a:r>
            <a:endParaRPr lang="en-US" altLang="ko-KR" sz="4800" b="1" spc="-15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ctr" fontAlgn="base"/>
            <a:r>
              <a:rPr lang="en-US" altLang="ko-KR" sz="4800" b="1" spc="-15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PPT </a:t>
            </a:r>
            <a:r>
              <a:rPr lang="ko-KR" altLang="en-US" sz="4800" b="1" spc="-15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템플릿</a:t>
            </a:r>
            <a:endParaRPr lang="en-US" altLang="ko-KR" sz="4800" b="1" spc="-15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66675" y="1548658"/>
            <a:ext cx="1854944" cy="518068"/>
            <a:chOff x="6811088" y="344403"/>
            <a:chExt cx="1983006" cy="553837"/>
          </a:xfrm>
        </p:grpSpPr>
        <p:grpSp>
          <p:nvGrpSpPr>
            <p:cNvPr id="72" name="그룹 71"/>
            <p:cNvGrpSpPr/>
            <p:nvPr/>
          </p:nvGrpSpPr>
          <p:grpSpPr>
            <a:xfrm>
              <a:off x="7529071" y="344403"/>
              <a:ext cx="547039" cy="547039"/>
              <a:chOff x="7617043" y="199934"/>
              <a:chExt cx="547039" cy="547039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7617043" y="199934"/>
                <a:ext cx="547039" cy="547039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2">
                <a:biLevel thresh="25000"/>
              </a:blip>
              <a:stretch>
                <a:fillRect/>
              </a:stretch>
            </p:blipFill>
            <p:spPr>
              <a:xfrm>
                <a:off x="7710741" y="321190"/>
                <a:ext cx="363578" cy="3181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" name="그룹 70"/>
            <p:cNvGrpSpPr/>
            <p:nvPr/>
          </p:nvGrpSpPr>
          <p:grpSpPr>
            <a:xfrm>
              <a:off x="8247055" y="344403"/>
              <a:ext cx="547039" cy="547039"/>
              <a:chOff x="8333323" y="199934"/>
              <a:chExt cx="547039" cy="547039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8333323" y="199934"/>
                <a:ext cx="547039" cy="547039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3">
                <a:biLevel thresh="25000"/>
              </a:blip>
              <a:stretch>
                <a:fillRect/>
              </a:stretch>
            </p:blipFill>
            <p:spPr>
              <a:xfrm>
                <a:off x="8488671" y="328533"/>
                <a:ext cx="262154" cy="3136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" name="그룹 72"/>
            <p:cNvGrpSpPr/>
            <p:nvPr/>
          </p:nvGrpSpPr>
          <p:grpSpPr>
            <a:xfrm>
              <a:off x="6811088" y="351201"/>
              <a:ext cx="547039" cy="547039"/>
              <a:chOff x="6896953" y="199934"/>
              <a:chExt cx="547039" cy="547039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6896953" y="199934"/>
                <a:ext cx="547039" cy="547039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4">
                <a:biLevel thresh="25000"/>
              </a:blip>
              <a:stretch>
                <a:fillRect/>
              </a:stretch>
            </p:blipFill>
            <p:spPr>
              <a:xfrm>
                <a:off x="6982412" y="308215"/>
                <a:ext cx="363420" cy="2805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7" name="직사각형 56"/>
          <p:cNvSpPr/>
          <p:nvPr/>
        </p:nvSpPr>
        <p:spPr>
          <a:xfrm>
            <a:off x="2006017" y="4623541"/>
            <a:ext cx="1954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b="1" spc="6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홍길동</a:t>
            </a:r>
            <a:endParaRPr lang="ko-KR" altLang="en-US" sz="4000" spc="6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0" r="5042" b="4811"/>
          <a:stretch/>
        </p:blipFill>
        <p:spPr>
          <a:xfrm>
            <a:off x="-1" y="5192208"/>
            <a:ext cx="971551" cy="150665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2" t="10656" r="-163"/>
          <a:stretch/>
        </p:blipFill>
        <p:spPr>
          <a:xfrm>
            <a:off x="-3235" y="-12701"/>
            <a:ext cx="1806962" cy="1814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/>
          <a:stretch/>
        </p:blipFill>
        <p:spPr>
          <a:xfrm flipH="1">
            <a:off x="5258344" y="0"/>
            <a:ext cx="3896355" cy="688511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r="36433" b="25867"/>
          <a:stretch/>
        </p:blipFill>
        <p:spPr>
          <a:xfrm>
            <a:off x="7485483" y="4977484"/>
            <a:ext cx="1677567" cy="18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85750" y="385762"/>
            <a:ext cx="8572499" cy="608647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1823" y="272640"/>
            <a:ext cx="2505181" cy="617424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94701" y="258187"/>
            <a:ext cx="1836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Source</a:t>
            </a:r>
            <a:endParaRPr lang="en-US" altLang="ko-KR" sz="4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90"/>
          <a:stretch/>
        </p:blipFill>
        <p:spPr>
          <a:xfrm>
            <a:off x="6291877" y="0"/>
            <a:ext cx="2852123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 contrast="-40000"/>
          </a:blip>
          <a:stretch>
            <a:fillRect/>
          </a:stretch>
        </p:blipFill>
        <p:spPr>
          <a:xfrm>
            <a:off x="3318865" y="542052"/>
            <a:ext cx="433011" cy="4330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lum contrast="-40000"/>
          </a:blip>
          <a:stretch>
            <a:fillRect/>
          </a:stretch>
        </p:blipFill>
        <p:spPr>
          <a:xfrm>
            <a:off x="3899890" y="542052"/>
            <a:ext cx="600590" cy="60059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23385" y="2952678"/>
            <a:ext cx="1026439" cy="1026439"/>
            <a:chOff x="4381985" y="2261604"/>
            <a:chExt cx="794928" cy="794928"/>
          </a:xfrm>
        </p:grpSpPr>
        <p:sp>
          <p:nvSpPr>
            <p:cNvPr id="11" name="원형 10"/>
            <p:cNvSpPr/>
            <p:nvPr/>
          </p:nvSpPr>
          <p:spPr>
            <a:xfrm>
              <a:off x="4381985" y="2261604"/>
              <a:ext cx="794928" cy="794928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423228" y="2301644"/>
              <a:ext cx="718100" cy="718100"/>
              <a:chOff x="4211242" y="1611219"/>
              <a:chExt cx="718100" cy="71810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211242" y="1611219"/>
                <a:ext cx="718100" cy="718100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8900" y="1869301"/>
                <a:ext cx="534223" cy="2022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7" name="그룹 16"/>
          <p:cNvGrpSpPr/>
          <p:nvPr/>
        </p:nvGrpSpPr>
        <p:grpSpPr>
          <a:xfrm>
            <a:off x="1845854" y="2952678"/>
            <a:ext cx="1026439" cy="1026439"/>
            <a:chOff x="5587959" y="2261604"/>
            <a:chExt cx="794928" cy="794928"/>
          </a:xfrm>
        </p:grpSpPr>
        <p:sp>
          <p:nvSpPr>
            <p:cNvPr id="18" name="원형 17"/>
            <p:cNvSpPr/>
            <p:nvPr/>
          </p:nvSpPr>
          <p:spPr>
            <a:xfrm>
              <a:off x="5587959" y="2261604"/>
              <a:ext cx="794928" cy="794928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CA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633858" y="2301644"/>
              <a:ext cx="718100" cy="718100"/>
              <a:chOff x="4211242" y="2785705"/>
              <a:chExt cx="718100" cy="7181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4211242" y="2785705"/>
                <a:ext cx="718100" cy="718100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8223" y="2986824"/>
                <a:ext cx="457292" cy="3158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2" name="그룹 21"/>
          <p:cNvGrpSpPr/>
          <p:nvPr/>
        </p:nvGrpSpPr>
        <p:grpSpPr>
          <a:xfrm>
            <a:off x="4134725" y="2972244"/>
            <a:ext cx="1026439" cy="1026439"/>
            <a:chOff x="7627240" y="2281170"/>
            <a:chExt cx="794928" cy="794928"/>
          </a:xfrm>
        </p:grpSpPr>
        <p:sp>
          <p:nvSpPr>
            <p:cNvPr id="23" name="원형 22"/>
            <p:cNvSpPr/>
            <p:nvPr/>
          </p:nvSpPr>
          <p:spPr>
            <a:xfrm>
              <a:off x="7627240" y="2281170"/>
              <a:ext cx="794928" cy="794928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667760" y="2322158"/>
              <a:ext cx="718100" cy="718100"/>
              <a:chOff x="7169680" y="3738770"/>
              <a:chExt cx="718100" cy="71810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7169680" y="3738770"/>
                <a:ext cx="718100" cy="718100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4983" y="3881257"/>
                <a:ext cx="410625" cy="4331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7" name="그룹 26"/>
          <p:cNvGrpSpPr/>
          <p:nvPr/>
        </p:nvGrpSpPr>
        <p:grpSpPr>
          <a:xfrm>
            <a:off x="2994281" y="2970820"/>
            <a:ext cx="1026439" cy="1026439"/>
            <a:chOff x="6577943" y="2279746"/>
            <a:chExt cx="794928" cy="794928"/>
          </a:xfrm>
        </p:grpSpPr>
        <p:sp>
          <p:nvSpPr>
            <p:cNvPr id="28" name="원형 27"/>
            <p:cNvSpPr/>
            <p:nvPr/>
          </p:nvSpPr>
          <p:spPr>
            <a:xfrm>
              <a:off x="6577943" y="2279746"/>
              <a:ext cx="794928" cy="794928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C2D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6610843" y="2326348"/>
              <a:ext cx="718100" cy="718100"/>
              <a:chOff x="4211242" y="4180165"/>
              <a:chExt cx="718100" cy="7181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211242" y="4180165"/>
                <a:ext cx="718100" cy="718100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5604" y="4332578"/>
                <a:ext cx="438030" cy="4380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134" y="1291893"/>
            <a:ext cx="793282" cy="1281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943" y="1252091"/>
            <a:ext cx="1401381" cy="1594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grpSp>
        <p:nvGrpSpPr>
          <p:cNvPr id="36" name="그룹 35"/>
          <p:cNvGrpSpPr/>
          <p:nvPr/>
        </p:nvGrpSpPr>
        <p:grpSpPr>
          <a:xfrm>
            <a:off x="855922" y="4128267"/>
            <a:ext cx="791424" cy="791424"/>
            <a:chOff x="4701333" y="4190808"/>
            <a:chExt cx="597624" cy="597624"/>
          </a:xfrm>
        </p:grpSpPr>
        <p:sp>
          <p:nvSpPr>
            <p:cNvPr id="39" name="타원 38"/>
            <p:cNvSpPr/>
            <p:nvPr/>
          </p:nvSpPr>
          <p:spPr>
            <a:xfrm>
              <a:off x="4701333" y="4190808"/>
              <a:ext cx="597624" cy="597624"/>
            </a:xfrm>
            <a:prstGeom prst="ellipse">
              <a:avLst/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04842" y="4296232"/>
              <a:ext cx="400346" cy="377686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884245" y="4128267"/>
            <a:ext cx="791424" cy="791424"/>
            <a:chOff x="4819151" y="4792489"/>
            <a:chExt cx="450693" cy="450693"/>
          </a:xfrm>
        </p:grpSpPr>
        <p:sp>
          <p:nvSpPr>
            <p:cNvPr id="45" name="타원 44"/>
            <p:cNvSpPr/>
            <p:nvPr/>
          </p:nvSpPr>
          <p:spPr>
            <a:xfrm>
              <a:off x="4819151" y="4792489"/>
              <a:ext cx="450693" cy="450693"/>
            </a:xfrm>
            <a:prstGeom prst="ellipse">
              <a:avLst/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90845" y="4862903"/>
              <a:ext cx="312914" cy="298154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2918088" y="4135747"/>
            <a:ext cx="791424" cy="791424"/>
            <a:chOff x="4701333" y="4190808"/>
            <a:chExt cx="597624" cy="597624"/>
          </a:xfrm>
        </p:grpSpPr>
        <p:sp>
          <p:nvSpPr>
            <p:cNvPr id="51" name="타원 50"/>
            <p:cNvSpPr/>
            <p:nvPr/>
          </p:nvSpPr>
          <p:spPr>
            <a:xfrm>
              <a:off x="4701333" y="4190808"/>
              <a:ext cx="597624" cy="597624"/>
            </a:xfrm>
            <a:prstGeom prst="ellipse">
              <a:avLst/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804842" y="4296232"/>
              <a:ext cx="400346" cy="377686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3938363" y="4150816"/>
            <a:ext cx="769679" cy="769679"/>
            <a:chOff x="691674" y="939865"/>
            <a:chExt cx="1638300" cy="1638300"/>
          </a:xfrm>
        </p:grpSpPr>
        <p:sp>
          <p:nvSpPr>
            <p:cNvPr id="54" name="타원 53"/>
            <p:cNvSpPr/>
            <p:nvPr/>
          </p:nvSpPr>
          <p:spPr>
            <a:xfrm>
              <a:off x="691674" y="939865"/>
              <a:ext cx="1638300" cy="1638300"/>
            </a:xfrm>
            <a:prstGeom prst="ellipse">
              <a:avLst/>
            </a:prstGeom>
            <a:solidFill>
              <a:srgbClr val="34343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1187" y="1408029"/>
              <a:ext cx="799275" cy="7019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6" name="그룹 55"/>
          <p:cNvGrpSpPr/>
          <p:nvPr/>
        </p:nvGrpSpPr>
        <p:grpSpPr>
          <a:xfrm>
            <a:off x="4977039" y="4150815"/>
            <a:ext cx="769679" cy="769679"/>
            <a:chOff x="577982" y="2686378"/>
            <a:chExt cx="1025261" cy="1025261"/>
          </a:xfrm>
        </p:grpSpPr>
        <p:sp>
          <p:nvSpPr>
            <p:cNvPr id="57" name="타원 56"/>
            <p:cNvSpPr/>
            <p:nvPr/>
          </p:nvSpPr>
          <p:spPr>
            <a:xfrm>
              <a:off x="577982" y="2686378"/>
              <a:ext cx="1025261" cy="1025261"/>
            </a:xfrm>
            <a:prstGeom prst="ellipse">
              <a:avLst/>
            </a:prstGeom>
            <a:solidFill>
              <a:srgbClr val="34343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628" y="2968691"/>
              <a:ext cx="460634" cy="4606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9" name="그룹 58"/>
          <p:cNvGrpSpPr/>
          <p:nvPr/>
        </p:nvGrpSpPr>
        <p:grpSpPr>
          <a:xfrm>
            <a:off x="6015716" y="4150814"/>
            <a:ext cx="769679" cy="769679"/>
            <a:chOff x="577982" y="4334203"/>
            <a:chExt cx="1025261" cy="1025261"/>
          </a:xfrm>
        </p:grpSpPr>
        <p:sp>
          <p:nvSpPr>
            <p:cNvPr id="60" name="타원 59"/>
            <p:cNvSpPr/>
            <p:nvPr/>
          </p:nvSpPr>
          <p:spPr>
            <a:xfrm>
              <a:off x="577982" y="4334203"/>
              <a:ext cx="1025261" cy="1025261"/>
            </a:xfrm>
            <a:prstGeom prst="ellipse">
              <a:avLst/>
            </a:prstGeom>
            <a:solidFill>
              <a:srgbClr val="34343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8815" y="4558710"/>
              <a:ext cx="437519" cy="5241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3" name="그룹 62"/>
          <p:cNvGrpSpPr/>
          <p:nvPr/>
        </p:nvGrpSpPr>
        <p:grpSpPr>
          <a:xfrm>
            <a:off x="1898103" y="5170778"/>
            <a:ext cx="768217" cy="768213"/>
            <a:chOff x="7617043" y="199934"/>
            <a:chExt cx="547039" cy="547039"/>
          </a:xfrm>
        </p:grpSpPr>
        <p:sp>
          <p:nvSpPr>
            <p:cNvPr id="70" name="타원 69"/>
            <p:cNvSpPr/>
            <p:nvPr/>
          </p:nvSpPr>
          <p:spPr>
            <a:xfrm>
              <a:off x="7617043" y="199934"/>
              <a:ext cx="547039" cy="547039"/>
            </a:xfrm>
            <a:prstGeom prst="ellipse">
              <a:avLst/>
            </a:prstGeom>
            <a:solidFill>
              <a:srgbClr val="40404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5">
              <a:biLevel thresh="25000"/>
            </a:blip>
            <a:stretch>
              <a:fillRect/>
            </a:stretch>
          </p:blipFill>
          <p:spPr>
            <a:xfrm>
              <a:off x="7710741" y="321190"/>
              <a:ext cx="363578" cy="3181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그룹 63"/>
          <p:cNvGrpSpPr/>
          <p:nvPr/>
        </p:nvGrpSpPr>
        <p:grpSpPr>
          <a:xfrm>
            <a:off x="2906381" y="5170778"/>
            <a:ext cx="768217" cy="768213"/>
            <a:chOff x="8333323" y="199934"/>
            <a:chExt cx="547039" cy="547039"/>
          </a:xfrm>
        </p:grpSpPr>
        <p:sp>
          <p:nvSpPr>
            <p:cNvPr id="68" name="타원 67"/>
            <p:cNvSpPr/>
            <p:nvPr/>
          </p:nvSpPr>
          <p:spPr>
            <a:xfrm>
              <a:off x="8333323" y="199934"/>
              <a:ext cx="547039" cy="547039"/>
            </a:xfrm>
            <a:prstGeom prst="ellipse">
              <a:avLst/>
            </a:prstGeom>
            <a:solidFill>
              <a:srgbClr val="40404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6">
              <a:biLevel thresh="25000"/>
            </a:blip>
            <a:stretch>
              <a:fillRect/>
            </a:stretch>
          </p:blipFill>
          <p:spPr>
            <a:xfrm>
              <a:off x="8488671" y="328533"/>
              <a:ext cx="262154" cy="3136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" name="그룹 64"/>
          <p:cNvGrpSpPr/>
          <p:nvPr/>
        </p:nvGrpSpPr>
        <p:grpSpPr>
          <a:xfrm>
            <a:off x="889826" y="5180325"/>
            <a:ext cx="768217" cy="768213"/>
            <a:chOff x="6896953" y="199934"/>
            <a:chExt cx="547039" cy="547039"/>
          </a:xfrm>
        </p:grpSpPr>
        <p:sp>
          <p:nvSpPr>
            <p:cNvPr id="66" name="타원 65"/>
            <p:cNvSpPr/>
            <p:nvPr/>
          </p:nvSpPr>
          <p:spPr>
            <a:xfrm>
              <a:off x="6896953" y="199934"/>
              <a:ext cx="547039" cy="547039"/>
            </a:xfrm>
            <a:prstGeom prst="ellipse">
              <a:avLst/>
            </a:prstGeom>
            <a:solidFill>
              <a:srgbClr val="40404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7">
              <a:biLevel thresh="25000"/>
            </a:blip>
            <a:stretch>
              <a:fillRect/>
            </a:stretch>
          </p:blipFill>
          <p:spPr>
            <a:xfrm>
              <a:off x="6982412" y="308215"/>
              <a:ext cx="363420" cy="28058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4528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0" y="572316"/>
            <a:ext cx="8945880" cy="572688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2278"/>
          <a:stretch/>
        </p:blipFill>
        <p:spPr>
          <a:xfrm>
            <a:off x="830939" y="1189740"/>
            <a:ext cx="2108999" cy="2357953"/>
          </a:xfrm>
          <a:prstGeom prst="rect">
            <a:avLst/>
          </a:prstGeom>
        </p:spPr>
      </p:pic>
      <p:sp>
        <p:nvSpPr>
          <p:cNvPr id="186" name="모서리가 둥근 직사각형 185"/>
          <p:cNvSpPr/>
          <p:nvPr/>
        </p:nvSpPr>
        <p:spPr>
          <a:xfrm>
            <a:off x="4620198" y="0"/>
            <a:ext cx="4533900" cy="6858000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58" b="19343"/>
          <a:stretch/>
        </p:blipFill>
        <p:spPr>
          <a:xfrm flipH="1">
            <a:off x="-3" y="5179712"/>
            <a:ext cx="2575997" cy="166876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5" t="26450" r="-10632"/>
          <a:stretch/>
        </p:blipFill>
        <p:spPr>
          <a:xfrm>
            <a:off x="0" y="-1"/>
            <a:ext cx="1889359" cy="14382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01823" y="272640"/>
            <a:ext cx="2505181" cy="617424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68177" y="258187"/>
            <a:ext cx="1763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Profile</a:t>
            </a:r>
            <a:endParaRPr lang="en-US" altLang="ko-KR" sz="4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82362" y="813614"/>
            <a:ext cx="5071014" cy="524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0" r="54681"/>
          <a:stretch/>
        </p:blipFill>
        <p:spPr>
          <a:xfrm>
            <a:off x="7084846" y="2"/>
            <a:ext cx="2071854" cy="16245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lum contrast="-40000"/>
          </a:blip>
          <a:stretch>
            <a:fillRect/>
          </a:stretch>
        </p:blipFill>
        <p:spPr>
          <a:xfrm>
            <a:off x="3117540" y="1681445"/>
            <a:ext cx="343785" cy="3437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898531" y="2850155"/>
            <a:ext cx="1211850" cy="319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ko-KR" altLang="en-US" sz="12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제과제빵기능사</a:t>
            </a:r>
            <a:endParaRPr lang="en-US" altLang="ko-KR" sz="12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4112274" y="1939602"/>
            <a:ext cx="794928" cy="794928"/>
            <a:chOff x="4381985" y="2261604"/>
            <a:chExt cx="794928" cy="794928"/>
          </a:xfrm>
        </p:grpSpPr>
        <p:sp>
          <p:nvSpPr>
            <p:cNvPr id="52" name="원형 51"/>
            <p:cNvSpPr/>
            <p:nvPr/>
          </p:nvSpPr>
          <p:spPr>
            <a:xfrm>
              <a:off x="4381985" y="2261604"/>
              <a:ext cx="794928" cy="794928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4423228" y="2301644"/>
              <a:ext cx="718100" cy="718100"/>
              <a:chOff x="4211242" y="1611219"/>
              <a:chExt cx="718100" cy="718100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4211242" y="1611219"/>
                <a:ext cx="718100" cy="718100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8900" y="1869301"/>
                <a:ext cx="534223" cy="2022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8" name="그룹 127"/>
          <p:cNvGrpSpPr/>
          <p:nvPr/>
        </p:nvGrpSpPr>
        <p:grpSpPr>
          <a:xfrm>
            <a:off x="5234743" y="1939602"/>
            <a:ext cx="794928" cy="794928"/>
            <a:chOff x="5587959" y="2261604"/>
            <a:chExt cx="794928" cy="794928"/>
          </a:xfrm>
        </p:grpSpPr>
        <p:sp>
          <p:nvSpPr>
            <p:cNvPr id="53" name="원형 52"/>
            <p:cNvSpPr/>
            <p:nvPr/>
          </p:nvSpPr>
          <p:spPr>
            <a:xfrm>
              <a:off x="5587959" y="2261604"/>
              <a:ext cx="794928" cy="794928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CA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633858" y="2301644"/>
              <a:ext cx="718100" cy="718100"/>
              <a:chOff x="4211242" y="2785705"/>
              <a:chExt cx="718100" cy="7181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4211242" y="2785705"/>
                <a:ext cx="718100" cy="718100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8223" y="2986824"/>
                <a:ext cx="457292" cy="3158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51" name="그룹 50"/>
          <p:cNvGrpSpPr/>
          <p:nvPr/>
        </p:nvGrpSpPr>
        <p:grpSpPr>
          <a:xfrm>
            <a:off x="7523614" y="1959168"/>
            <a:ext cx="794928" cy="794928"/>
            <a:chOff x="7627240" y="2281170"/>
            <a:chExt cx="794928" cy="794928"/>
          </a:xfrm>
        </p:grpSpPr>
        <p:sp>
          <p:nvSpPr>
            <p:cNvPr id="55" name="원형 54"/>
            <p:cNvSpPr/>
            <p:nvPr/>
          </p:nvSpPr>
          <p:spPr>
            <a:xfrm>
              <a:off x="7627240" y="2281170"/>
              <a:ext cx="794928" cy="794928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7667760" y="2322158"/>
              <a:ext cx="718100" cy="718100"/>
              <a:chOff x="7169680" y="3738770"/>
              <a:chExt cx="718100" cy="71810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7169680" y="3738770"/>
                <a:ext cx="718100" cy="718100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34983" y="3881257"/>
                <a:ext cx="410625" cy="4331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40" name="그룹 39"/>
          <p:cNvGrpSpPr/>
          <p:nvPr/>
        </p:nvGrpSpPr>
        <p:grpSpPr>
          <a:xfrm>
            <a:off x="6383170" y="1957744"/>
            <a:ext cx="794928" cy="794928"/>
            <a:chOff x="6577943" y="2279746"/>
            <a:chExt cx="794928" cy="794928"/>
          </a:xfrm>
        </p:grpSpPr>
        <p:sp>
          <p:nvSpPr>
            <p:cNvPr id="54" name="원형 53"/>
            <p:cNvSpPr/>
            <p:nvPr/>
          </p:nvSpPr>
          <p:spPr>
            <a:xfrm>
              <a:off x="6577943" y="2279746"/>
              <a:ext cx="794928" cy="794928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C2D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6610843" y="2326348"/>
              <a:ext cx="718100" cy="718100"/>
              <a:chOff x="4211242" y="4180165"/>
              <a:chExt cx="718100" cy="71810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4211242" y="4180165"/>
                <a:ext cx="718100" cy="718100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45604" y="4332578"/>
                <a:ext cx="438030" cy="4380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57" name="직사각형 56"/>
          <p:cNvSpPr/>
          <p:nvPr/>
        </p:nvSpPr>
        <p:spPr>
          <a:xfrm>
            <a:off x="1188437" y="3670480"/>
            <a:ext cx="1387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1600" b="1" spc="-80" dirty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1995 </a:t>
            </a:r>
            <a:r>
              <a:rPr lang="en-US" altLang="ko-KR" sz="1600" b="1" spc="-80" dirty="0" smtClean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.</a:t>
            </a:r>
            <a:r>
              <a:rPr lang="en-US" altLang="ko-KR" sz="1600" b="1" spc="-80" dirty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 00 </a:t>
            </a:r>
            <a:r>
              <a:rPr lang="en-US" altLang="ko-KR" sz="1600" b="1" spc="-80" dirty="0" smtClean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.</a:t>
            </a:r>
            <a:r>
              <a:rPr lang="en-US" altLang="ko-KR" sz="1600" b="1" spc="-80" dirty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 00</a:t>
            </a:r>
            <a:endParaRPr lang="ko-KR" altLang="en-US" sz="1600" b="1" spc="-80" dirty="0">
              <a:gradFill>
                <a:gsLst>
                  <a:gs pos="100000">
                    <a:srgbClr val="FCA342"/>
                  </a:gs>
                  <a:gs pos="0">
                    <a:srgbClr val="FCA342"/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4231" y="4106494"/>
            <a:ext cx="23759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1400" b="1" spc="-150" dirty="0" smtClean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서울</a:t>
            </a:r>
            <a:r>
              <a:rPr lang="en-US" altLang="ko-KR" sz="1400" b="1" spc="-150" dirty="0" smtClean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400" b="1" spc="-150" smtClean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특별시 중구 세종대로 </a:t>
            </a:r>
            <a:r>
              <a:rPr lang="en-US" altLang="ko-KR" sz="1400" b="1" spc="-150" dirty="0" smtClean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130</a:t>
            </a:r>
            <a:endParaRPr lang="ko-KR" altLang="en-US" sz="1400" b="1" spc="-150" dirty="0">
              <a:gradFill>
                <a:gsLst>
                  <a:gs pos="100000">
                    <a:srgbClr val="FCA342"/>
                  </a:gs>
                  <a:gs pos="0">
                    <a:srgbClr val="FCA342"/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119187" y="4511731"/>
            <a:ext cx="1526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1600" b="1" spc="-80" dirty="0" smtClean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010-1234-5678</a:t>
            </a:r>
            <a:endParaRPr lang="ko-KR" altLang="en-US" sz="1600" b="1" spc="-80" dirty="0">
              <a:gradFill>
                <a:gsLst>
                  <a:gs pos="100000">
                    <a:srgbClr val="FCA342"/>
                  </a:gs>
                  <a:gs pos="0">
                    <a:srgbClr val="FCA342"/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47666" y="4947744"/>
            <a:ext cx="1869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1600" b="1" spc="-80" dirty="0" smtClean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+mn-ea"/>
              </a:rPr>
              <a:t>http://blog/abc123</a:t>
            </a:r>
            <a:endParaRPr lang="ko-KR" altLang="en-US" sz="1600" b="1" spc="-80" dirty="0">
              <a:gradFill>
                <a:gsLst>
                  <a:gs pos="100000">
                    <a:srgbClr val="FCA342"/>
                  </a:gs>
                  <a:gs pos="0">
                    <a:srgbClr val="FCA342"/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238912" y="2836331"/>
            <a:ext cx="1379302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ko-KR" altLang="en-US" sz="1200" b="1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커피바리스타 </a:t>
            </a:r>
            <a:r>
              <a:rPr lang="en-US" altLang="ko-KR" sz="12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1</a:t>
            </a:r>
            <a:r>
              <a:rPr lang="ko-KR" altLang="en-US" sz="1200" b="1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급</a:t>
            </a:r>
            <a:endParaRPr lang="en-US" altLang="ko-KR" sz="12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97347" y="2850155"/>
            <a:ext cx="1211850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ko-KR" altLang="en-US" sz="1200" b="1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양식조리기능사</a:t>
            </a:r>
            <a:endParaRPr lang="en-US" altLang="ko-KR" sz="12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122121" y="2841062"/>
            <a:ext cx="1211850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ko-KR" altLang="en-US" sz="12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중식조리기능사</a:t>
            </a:r>
            <a:endParaRPr lang="en-US" altLang="ko-KR" sz="12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151680" y="1238887"/>
            <a:ext cx="1533095" cy="377845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4317067" y="1120759"/>
            <a:ext cx="121185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24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License</a:t>
            </a:r>
            <a:endParaRPr lang="en-US" altLang="ko-KR" sz="24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9268" y="1160943"/>
            <a:ext cx="467393" cy="755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70" name="모서리가 둥근 직사각형 69"/>
          <p:cNvSpPr/>
          <p:nvPr/>
        </p:nvSpPr>
        <p:spPr>
          <a:xfrm>
            <a:off x="4151680" y="3699433"/>
            <a:ext cx="1533095" cy="377845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4317066" y="3618969"/>
            <a:ext cx="1249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ko-KR" altLang="en-US" sz="20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수상 경력</a:t>
            </a:r>
            <a:endParaRPr lang="en-US" altLang="ko-KR" sz="20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1612" y="3382506"/>
            <a:ext cx="825678" cy="939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</p:pic>
      <p:grpSp>
        <p:nvGrpSpPr>
          <p:cNvPr id="139" name="그룹 138"/>
          <p:cNvGrpSpPr/>
          <p:nvPr/>
        </p:nvGrpSpPr>
        <p:grpSpPr>
          <a:xfrm>
            <a:off x="4462921" y="4357000"/>
            <a:ext cx="3819313" cy="368190"/>
            <a:chOff x="4462921" y="4333530"/>
            <a:chExt cx="3819313" cy="36819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4521909" y="4352571"/>
              <a:ext cx="3760325" cy="3451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7" name="그룹 136"/>
            <p:cNvGrpSpPr/>
            <p:nvPr/>
          </p:nvGrpSpPr>
          <p:grpSpPr>
            <a:xfrm>
              <a:off x="4462921" y="4333530"/>
              <a:ext cx="368190" cy="368190"/>
              <a:chOff x="4701333" y="4190808"/>
              <a:chExt cx="597624" cy="597624"/>
            </a:xfrm>
          </p:grpSpPr>
          <p:sp>
            <p:nvSpPr>
              <p:cNvPr id="97" name="타원 96"/>
              <p:cNvSpPr/>
              <p:nvPr/>
            </p:nvSpPr>
            <p:spPr>
              <a:xfrm>
                <a:off x="4701333" y="4190808"/>
                <a:ext cx="597624" cy="597624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04842" y="4296232"/>
                <a:ext cx="400346" cy="377686"/>
              </a:xfrm>
              <a:prstGeom prst="rect">
                <a:avLst/>
              </a:prstGeom>
            </p:spPr>
          </p:pic>
        </p:grpSp>
        <p:sp>
          <p:nvSpPr>
            <p:cNvPr id="78" name="직사각형 77"/>
            <p:cNvSpPr/>
            <p:nvPr/>
          </p:nvSpPr>
          <p:spPr>
            <a:xfrm>
              <a:off x="4867517" y="4380357"/>
              <a:ext cx="27847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200" b="1" dirty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World Barista Championship </a:t>
              </a:r>
              <a:r>
                <a:rPr lang="ko-KR" altLang="en-US" sz="1200" b="1" spc="-100" smtClean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우승</a:t>
              </a:r>
              <a:endParaRPr lang="en-US" altLang="ko-KR" sz="12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4480738" y="4831453"/>
            <a:ext cx="3801496" cy="368190"/>
            <a:chOff x="4480738" y="5172905"/>
            <a:chExt cx="3801496" cy="368190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4521909" y="5184368"/>
              <a:ext cx="3760325" cy="3451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4480738" y="5172905"/>
              <a:ext cx="368190" cy="368190"/>
              <a:chOff x="4819151" y="4792489"/>
              <a:chExt cx="450693" cy="450693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4819151" y="4792489"/>
                <a:ext cx="450693" cy="450693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90845" y="4862903"/>
                <a:ext cx="312914" cy="298154"/>
              </a:xfrm>
              <a:prstGeom prst="rect">
                <a:avLst/>
              </a:prstGeom>
            </p:spPr>
          </p:pic>
        </p:grpSp>
        <p:sp>
          <p:nvSpPr>
            <p:cNvPr id="87" name="직사각형 86"/>
            <p:cNvSpPr/>
            <p:nvPr/>
          </p:nvSpPr>
          <p:spPr>
            <a:xfrm>
              <a:off x="4867517" y="5227097"/>
              <a:ext cx="21608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b="1" spc="-100" dirty="0" err="1" smtClean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이금기</a:t>
              </a:r>
              <a:r>
                <a:rPr lang="ko-KR" altLang="en-US" sz="1200" b="1" spc="-100" dirty="0" smtClean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 요리대회 단체전 준우승</a:t>
              </a:r>
              <a:endParaRPr lang="en-US" altLang="ko-KR" sz="12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4480738" y="5323075"/>
            <a:ext cx="3819313" cy="368190"/>
            <a:chOff x="4462921" y="4749166"/>
            <a:chExt cx="3819313" cy="368190"/>
          </a:xfrm>
        </p:grpSpPr>
        <p:sp>
          <p:nvSpPr>
            <p:cNvPr id="102" name="모서리가 둥근 직사각형 101"/>
            <p:cNvSpPr/>
            <p:nvPr/>
          </p:nvSpPr>
          <p:spPr>
            <a:xfrm>
              <a:off x="4521909" y="4768207"/>
              <a:ext cx="3760325" cy="3451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462921" y="4749166"/>
              <a:ext cx="368190" cy="368190"/>
              <a:chOff x="4701333" y="4190808"/>
              <a:chExt cx="597624" cy="597624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4701333" y="4190808"/>
                <a:ext cx="597624" cy="597624"/>
              </a:xfrm>
              <a:prstGeom prst="ellipse">
                <a:avLst/>
              </a:prstGeom>
              <a:solidFill>
                <a:srgbClr val="40404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804842" y="4296232"/>
                <a:ext cx="400346" cy="377686"/>
              </a:xfrm>
              <a:prstGeom prst="rect">
                <a:avLst/>
              </a:prstGeom>
            </p:spPr>
          </p:pic>
        </p:grpSp>
        <p:sp>
          <p:nvSpPr>
            <p:cNvPr id="106" name="직사각형 105"/>
            <p:cNvSpPr/>
            <p:nvPr/>
          </p:nvSpPr>
          <p:spPr>
            <a:xfrm>
              <a:off x="4867517" y="4795993"/>
              <a:ext cx="27847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200" b="1" dirty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World </a:t>
              </a:r>
              <a:r>
                <a:rPr lang="en-US" altLang="ko-KR" sz="1200" b="1" dirty="0" smtClean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Food </a:t>
              </a:r>
              <a:r>
                <a:rPr lang="en-US" altLang="ko-KR" sz="1200" b="1" dirty="0" err="1" smtClean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Aword</a:t>
              </a:r>
              <a:r>
                <a:rPr lang="en-US" altLang="ko-KR" sz="1200" b="1" dirty="0" smtClean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 </a:t>
              </a:r>
              <a:r>
                <a:rPr lang="ko-KR" altLang="en-US" sz="1200" b="1" smtClean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개인전 </a:t>
              </a:r>
              <a:r>
                <a:rPr lang="en-US" altLang="ko-KR" sz="1200" b="1" dirty="0" smtClean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3</a:t>
              </a:r>
              <a:r>
                <a:rPr lang="ko-KR" altLang="en-US" sz="1200" b="1" smtClean="0">
                  <a:gradFill>
                    <a:gsLst>
                      <a:gs pos="57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+mn-ea"/>
                </a:rPr>
                <a:t>위</a:t>
              </a:r>
              <a:endParaRPr lang="en-US" altLang="ko-KR" sz="12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endParaRPr>
            </a:p>
          </p:txBody>
        </p:sp>
      </p:grpSp>
      <p:sp>
        <p:nvSpPr>
          <p:cNvPr id="111" name="모서리가 둥근 직사각형 110"/>
          <p:cNvSpPr/>
          <p:nvPr/>
        </p:nvSpPr>
        <p:spPr>
          <a:xfrm>
            <a:off x="827603" y="3063564"/>
            <a:ext cx="2113715" cy="494720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1179506" y="3064248"/>
            <a:ext cx="149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800" b="1" spc="6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홍길동</a:t>
            </a:r>
            <a:endParaRPr lang="en-US" altLang="ko-KR" sz="2800" b="1" spc="6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6">
            <a:lum contrast="-40000"/>
          </a:blip>
          <a:stretch>
            <a:fillRect/>
          </a:stretch>
        </p:blipFill>
        <p:spPr>
          <a:xfrm>
            <a:off x="265996" y="3602696"/>
            <a:ext cx="432494" cy="4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9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자유형 47"/>
          <p:cNvSpPr/>
          <p:nvPr/>
        </p:nvSpPr>
        <p:spPr>
          <a:xfrm>
            <a:off x="0" y="0"/>
            <a:ext cx="2472421" cy="6858000"/>
          </a:xfrm>
          <a:custGeom>
            <a:avLst/>
            <a:gdLst>
              <a:gd name="connsiteX0" fmla="*/ 0 w 5518297"/>
              <a:gd name="connsiteY0" fmla="*/ 0 h 6858000"/>
              <a:gd name="connsiteX1" fmla="*/ 5518297 w 5518297"/>
              <a:gd name="connsiteY1" fmla="*/ 0 h 6858000"/>
              <a:gd name="connsiteX2" fmla="*/ 205290 w 5518297"/>
              <a:gd name="connsiteY2" fmla="*/ 6858000 h 6858000"/>
              <a:gd name="connsiteX3" fmla="*/ 0 w 5518297"/>
              <a:gd name="connsiteY3" fmla="*/ 6858000 h 6858000"/>
              <a:gd name="connsiteX0" fmla="*/ 0 w 5518297"/>
              <a:gd name="connsiteY0" fmla="*/ 0 h 6858000"/>
              <a:gd name="connsiteX1" fmla="*/ 5518297 w 5518297"/>
              <a:gd name="connsiteY1" fmla="*/ 0 h 6858000"/>
              <a:gd name="connsiteX2" fmla="*/ 1438325 w 5518297"/>
              <a:gd name="connsiteY2" fmla="*/ 6858000 h 6858000"/>
              <a:gd name="connsiteX3" fmla="*/ 0 w 5518297"/>
              <a:gd name="connsiteY3" fmla="*/ 6858000 h 6858000"/>
              <a:gd name="connsiteX4" fmla="*/ 0 w 551829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297" h="6858000">
                <a:moveTo>
                  <a:pt x="0" y="0"/>
                </a:moveTo>
                <a:lnTo>
                  <a:pt x="5518297" y="0"/>
                </a:lnTo>
                <a:lnTo>
                  <a:pt x="14383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9849" y="1564903"/>
            <a:ext cx="2011658" cy="2011658"/>
            <a:chOff x="-2535777" y="944779"/>
            <a:chExt cx="1897456" cy="1897456"/>
          </a:xfrm>
        </p:grpSpPr>
        <p:sp>
          <p:nvSpPr>
            <p:cNvPr id="32" name="원형 31"/>
            <p:cNvSpPr/>
            <p:nvPr/>
          </p:nvSpPr>
          <p:spPr>
            <a:xfrm>
              <a:off x="-2535777" y="944779"/>
              <a:ext cx="1897456" cy="1897456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CA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-2487115" y="990426"/>
              <a:ext cx="1799941" cy="179994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270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822776" y="1564903"/>
            <a:ext cx="2011658" cy="2011658"/>
            <a:chOff x="-2535777" y="944779"/>
            <a:chExt cx="1897456" cy="1897456"/>
          </a:xfrm>
        </p:grpSpPr>
        <p:sp>
          <p:nvSpPr>
            <p:cNvPr id="58" name="원형 57"/>
            <p:cNvSpPr/>
            <p:nvPr/>
          </p:nvSpPr>
          <p:spPr>
            <a:xfrm>
              <a:off x="-2535777" y="944779"/>
              <a:ext cx="1897456" cy="1897456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-2487115" y="990426"/>
              <a:ext cx="1799941" cy="179994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270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265702" y="1564903"/>
            <a:ext cx="2011658" cy="2011658"/>
            <a:chOff x="-2535777" y="944779"/>
            <a:chExt cx="1897456" cy="1897456"/>
          </a:xfrm>
        </p:grpSpPr>
        <p:sp>
          <p:nvSpPr>
            <p:cNvPr id="61" name="원형 60"/>
            <p:cNvSpPr/>
            <p:nvPr/>
          </p:nvSpPr>
          <p:spPr>
            <a:xfrm>
              <a:off x="-2535777" y="944779"/>
              <a:ext cx="1897456" cy="1897456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C2D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-2487115" y="990426"/>
              <a:ext cx="1799941" cy="179994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270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469898" y="4024258"/>
            <a:ext cx="2011658" cy="2011658"/>
            <a:chOff x="-2535777" y="944779"/>
            <a:chExt cx="1897456" cy="1897456"/>
          </a:xfrm>
        </p:grpSpPr>
        <p:sp>
          <p:nvSpPr>
            <p:cNvPr id="64" name="원형 63"/>
            <p:cNvSpPr/>
            <p:nvPr/>
          </p:nvSpPr>
          <p:spPr>
            <a:xfrm>
              <a:off x="-2535777" y="944779"/>
              <a:ext cx="1897456" cy="1897456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C2DE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-2487115" y="990426"/>
              <a:ext cx="1799941" cy="179994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270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000433" y="4024258"/>
            <a:ext cx="2011658" cy="2011658"/>
            <a:chOff x="-2535777" y="944779"/>
            <a:chExt cx="1897456" cy="1897456"/>
          </a:xfrm>
        </p:grpSpPr>
        <p:sp>
          <p:nvSpPr>
            <p:cNvPr id="67" name="원형 66"/>
            <p:cNvSpPr/>
            <p:nvPr/>
          </p:nvSpPr>
          <p:spPr>
            <a:xfrm>
              <a:off x="-2535777" y="944779"/>
              <a:ext cx="1897456" cy="1897456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-2487115" y="990426"/>
              <a:ext cx="1799941" cy="179994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270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530968" y="4024258"/>
            <a:ext cx="2011658" cy="2011658"/>
            <a:chOff x="-2535777" y="944779"/>
            <a:chExt cx="1897456" cy="1897456"/>
          </a:xfrm>
        </p:grpSpPr>
        <p:sp>
          <p:nvSpPr>
            <p:cNvPr id="70" name="원형 69"/>
            <p:cNvSpPr/>
            <p:nvPr/>
          </p:nvSpPr>
          <p:spPr>
            <a:xfrm>
              <a:off x="-2535777" y="944779"/>
              <a:ext cx="1897456" cy="1897456"/>
            </a:xfrm>
            <a:prstGeom prst="pie">
              <a:avLst>
                <a:gd name="adj1" fmla="val 16163486"/>
                <a:gd name="adj2" fmla="val 3206595"/>
              </a:avLst>
            </a:prstGeom>
            <a:solidFill>
              <a:srgbClr val="FCA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-2487115" y="990426"/>
              <a:ext cx="1799941" cy="179994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270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4" t="13603" b="-2952"/>
          <a:stretch/>
        </p:blipFill>
        <p:spPr>
          <a:xfrm>
            <a:off x="6006771" y="2985021"/>
            <a:ext cx="1552834" cy="9200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32012" y="2270725"/>
            <a:ext cx="1377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자신감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98923" y="2270725"/>
            <a:ext cx="1377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-100" dirty="0">
                <a:gradFill>
                  <a:gsLst>
                    <a:gs pos="0">
                      <a:srgbClr val="A0D224"/>
                    </a:gs>
                    <a:gs pos="100000">
                      <a:srgbClr val="A0D224"/>
                    </a:gs>
                  </a:gsLst>
                  <a:lin ang="5400000" scaled="1"/>
                </a:gradFill>
                <a:latin typeface="+mn-ea"/>
              </a:rPr>
              <a:t>창의력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lum contrast="-40000"/>
          </a:blip>
          <a:stretch>
            <a:fillRect/>
          </a:stretch>
        </p:blipFill>
        <p:spPr>
          <a:xfrm>
            <a:off x="8419585" y="457053"/>
            <a:ext cx="433011" cy="4330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45" y="5270184"/>
            <a:ext cx="1636323" cy="9723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3" t="-3292" r="-1422" b="-4597"/>
          <a:stretch/>
        </p:blipFill>
        <p:spPr>
          <a:xfrm>
            <a:off x="3414849" y="3111960"/>
            <a:ext cx="1393154" cy="8020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5" t="2" b="-6078"/>
          <a:stretch/>
        </p:blipFill>
        <p:spPr>
          <a:xfrm flipH="1">
            <a:off x="7137328" y="5396297"/>
            <a:ext cx="1412351" cy="89248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803111" y="4682011"/>
            <a:ext cx="1377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-100" dirty="0">
                <a:gradFill>
                  <a:gsLst>
                    <a:gs pos="0">
                      <a:srgbClr val="A0D224"/>
                    </a:gs>
                    <a:gs pos="100000">
                      <a:srgbClr val="A0D224"/>
                    </a:gs>
                  </a:gsLst>
                  <a:lin ang="5400000" scaled="1"/>
                </a:gradFill>
                <a:latin typeface="+mn-ea"/>
              </a:rPr>
              <a:t>성실함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1823" y="272640"/>
            <a:ext cx="2505181" cy="617424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66126" y="258187"/>
            <a:ext cx="17638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Profile</a:t>
            </a:r>
            <a:endParaRPr lang="en-US" altLang="ko-KR" sz="4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lum contrast="-40000"/>
          </a:blip>
          <a:stretch>
            <a:fillRect/>
          </a:stretch>
        </p:blipFill>
        <p:spPr>
          <a:xfrm>
            <a:off x="7993362" y="292350"/>
            <a:ext cx="333868" cy="3338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55224" y="396686"/>
            <a:ext cx="468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귀사가 </a:t>
            </a:r>
            <a:r>
              <a:rPr lang="ko-KR" altLang="en-US" sz="2000" b="1" spc="-1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찾던</a:t>
            </a:r>
            <a:r>
              <a:rPr lang="ko-KR" altLang="en-US" sz="2000" b="1" spc="-1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2000" b="1" spc="-1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훌륭한 인재임을 </a:t>
            </a:r>
            <a:r>
              <a:rPr lang="ko-KR" altLang="en-US" sz="2000" b="1" spc="-1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자신합니다</a:t>
            </a:r>
            <a:r>
              <a:rPr lang="en-US" altLang="ko-KR" sz="2000" b="1" spc="-1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!</a:t>
            </a:r>
            <a:endParaRPr lang="ko-KR" altLang="en-US" sz="2000" b="1" spc="-1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94222" y="4682011"/>
            <a:ext cx="9797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노력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074630" y="4682011"/>
            <a:ext cx="9797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-100" dirty="0">
                <a:gradFill>
                  <a:gsLst>
                    <a:gs pos="57000">
                      <a:srgbClr val="FCA342"/>
                    </a:gs>
                    <a:gs pos="100000">
                      <a:srgbClr val="FCA342"/>
                    </a:gs>
                  </a:gsLst>
                  <a:lin ang="5400000" scaled="1"/>
                </a:gradFill>
                <a:latin typeface="+mn-ea"/>
              </a:rPr>
              <a:t>끈기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6413"/>
          <a:stretch/>
        </p:blipFill>
        <p:spPr>
          <a:xfrm>
            <a:off x="773033" y="3005508"/>
            <a:ext cx="1143001" cy="89934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64218" y="2270725"/>
            <a:ext cx="1774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-100" dirty="0" smtClean="0">
                <a:gradFill>
                  <a:gsLst>
                    <a:gs pos="57000">
                      <a:srgbClr val="FCA342"/>
                    </a:gs>
                    <a:gs pos="100000">
                      <a:srgbClr val="FCA342"/>
                    </a:gs>
                  </a:gsLst>
                  <a:lin ang="5400000" scaled="1"/>
                </a:gradFill>
                <a:latin typeface="+mn-ea"/>
              </a:rPr>
              <a:t>도전정신</a:t>
            </a:r>
            <a:endParaRPr lang="ko-KR" altLang="en-US" sz="3200" b="1" spc="-100" dirty="0">
              <a:gradFill>
                <a:gsLst>
                  <a:gs pos="57000">
                    <a:srgbClr val="FCA342"/>
                  </a:gs>
                  <a:gs pos="100000">
                    <a:srgbClr val="FCA342"/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01" y="5602448"/>
            <a:ext cx="1319678" cy="57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2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모서리가 둥근 직사각형 185"/>
          <p:cNvSpPr/>
          <p:nvPr/>
        </p:nvSpPr>
        <p:spPr>
          <a:xfrm>
            <a:off x="1" y="1721429"/>
            <a:ext cx="9144000" cy="5136572"/>
          </a:xfrm>
          <a:prstGeom prst="roundRect">
            <a:avLst>
              <a:gd name="adj" fmla="val 0"/>
            </a:avLst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173879" y="544210"/>
            <a:ext cx="8796244" cy="565924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434940" y="3121187"/>
            <a:ext cx="1927710" cy="26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직사각형 372"/>
          <p:cNvSpPr/>
          <p:nvPr/>
        </p:nvSpPr>
        <p:spPr>
          <a:xfrm>
            <a:off x="2555840" y="2818254"/>
            <a:ext cx="1927710" cy="26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직사각형 373"/>
          <p:cNvSpPr/>
          <p:nvPr/>
        </p:nvSpPr>
        <p:spPr>
          <a:xfrm>
            <a:off x="4676740" y="2512292"/>
            <a:ext cx="1927710" cy="26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직사각형 374"/>
          <p:cNvSpPr/>
          <p:nvPr/>
        </p:nvSpPr>
        <p:spPr>
          <a:xfrm>
            <a:off x="6797640" y="2191034"/>
            <a:ext cx="1927710" cy="26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22" t="54639"/>
          <a:stretch/>
        </p:blipFill>
        <p:spPr>
          <a:xfrm>
            <a:off x="-14515" y="0"/>
            <a:ext cx="3121519" cy="2002682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21000"/>
              </a:prstClr>
            </a:outerShdw>
          </a:effectLst>
        </p:spPr>
      </p:pic>
      <p:sp>
        <p:nvSpPr>
          <p:cNvPr id="189" name="모서리가 둥근 직사각형 188"/>
          <p:cNvSpPr/>
          <p:nvPr/>
        </p:nvSpPr>
        <p:spPr>
          <a:xfrm>
            <a:off x="601823" y="272640"/>
            <a:ext cx="2505181" cy="617424"/>
          </a:xfrm>
          <a:prstGeom prst="roundRect">
            <a:avLst>
              <a:gd name="adj" fmla="val 0"/>
            </a:avLst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직사각형 208"/>
          <p:cNvSpPr/>
          <p:nvPr/>
        </p:nvSpPr>
        <p:spPr>
          <a:xfrm>
            <a:off x="466126" y="258187"/>
            <a:ext cx="19677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History</a:t>
            </a:r>
            <a:endParaRPr lang="en-US" altLang="ko-KR" sz="4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70" name="모서리가 둥근 직사각형 369"/>
          <p:cNvSpPr/>
          <p:nvPr/>
        </p:nvSpPr>
        <p:spPr>
          <a:xfrm>
            <a:off x="2644577" y="2572932"/>
            <a:ext cx="1750235" cy="431361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1" name="모서리가 둥근 직사각형 370"/>
          <p:cNvSpPr/>
          <p:nvPr/>
        </p:nvSpPr>
        <p:spPr>
          <a:xfrm>
            <a:off x="4765477" y="2266970"/>
            <a:ext cx="1750235" cy="431361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2" name="모서리가 둥근 직사각형 371"/>
          <p:cNvSpPr/>
          <p:nvPr/>
        </p:nvSpPr>
        <p:spPr>
          <a:xfrm>
            <a:off x="6886377" y="1945712"/>
            <a:ext cx="1750235" cy="431361"/>
          </a:xfrm>
          <a:prstGeom prst="roundRect">
            <a:avLst>
              <a:gd name="adj" fmla="val 0"/>
            </a:avLst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직사각형 221"/>
          <p:cNvSpPr/>
          <p:nvPr/>
        </p:nvSpPr>
        <p:spPr>
          <a:xfrm>
            <a:off x="4828422" y="2170330"/>
            <a:ext cx="1730385" cy="5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24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2015-2016</a:t>
            </a:r>
          </a:p>
        </p:txBody>
      </p:sp>
      <p:sp>
        <p:nvSpPr>
          <p:cNvPr id="210" name="모서리가 둥근 직사각형 209"/>
          <p:cNvSpPr/>
          <p:nvPr/>
        </p:nvSpPr>
        <p:spPr>
          <a:xfrm>
            <a:off x="523677" y="2875865"/>
            <a:ext cx="1750235" cy="431361"/>
          </a:xfrm>
          <a:prstGeom prst="roundRect">
            <a:avLst>
              <a:gd name="adj" fmla="val 0"/>
            </a:avLst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571798" y="2779225"/>
            <a:ext cx="17303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24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2010-2012</a:t>
            </a:r>
          </a:p>
        </p:txBody>
      </p:sp>
      <p:sp>
        <p:nvSpPr>
          <p:cNvPr id="221" name="직사각형 220"/>
          <p:cNvSpPr/>
          <p:nvPr/>
        </p:nvSpPr>
        <p:spPr>
          <a:xfrm>
            <a:off x="2672848" y="2476292"/>
            <a:ext cx="1730385" cy="5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24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2013-2014</a:t>
            </a:r>
          </a:p>
        </p:txBody>
      </p:sp>
      <p:sp>
        <p:nvSpPr>
          <p:cNvPr id="223" name="직사각형 222"/>
          <p:cNvSpPr/>
          <p:nvPr/>
        </p:nvSpPr>
        <p:spPr>
          <a:xfrm>
            <a:off x="6895667" y="1829807"/>
            <a:ext cx="1730385" cy="5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24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2017-2018</a:t>
            </a:r>
          </a:p>
        </p:txBody>
      </p:sp>
      <p:sp>
        <p:nvSpPr>
          <p:cNvPr id="352" name="직사각형 351"/>
          <p:cNvSpPr/>
          <p:nvPr/>
        </p:nvSpPr>
        <p:spPr>
          <a:xfrm>
            <a:off x="825141" y="3374034"/>
            <a:ext cx="1089132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2011.02</a:t>
            </a:r>
          </a:p>
        </p:txBody>
      </p:sp>
      <p:sp>
        <p:nvSpPr>
          <p:cNvPr id="353" name="직사각형 352"/>
          <p:cNvSpPr/>
          <p:nvPr/>
        </p:nvSpPr>
        <p:spPr>
          <a:xfrm>
            <a:off x="388103" y="3698310"/>
            <a:ext cx="1963208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고등학교 졸업</a:t>
            </a:r>
            <a:endParaRPr lang="en-US" altLang="ko-KR" sz="1600" b="1" spc="-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54" name="직사각형 353"/>
          <p:cNvSpPr/>
          <p:nvPr/>
        </p:nvSpPr>
        <p:spPr>
          <a:xfrm>
            <a:off x="825141" y="4069359"/>
            <a:ext cx="1089132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2011.03</a:t>
            </a:r>
          </a:p>
        </p:txBody>
      </p:sp>
      <p:sp>
        <p:nvSpPr>
          <p:cNvPr id="355" name="직사각형 354"/>
          <p:cNvSpPr/>
          <p:nvPr/>
        </p:nvSpPr>
        <p:spPr>
          <a:xfrm>
            <a:off x="388103" y="4393635"/>
            <a:ext cx="1963208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대학교 입학</a:t>
            </a:r>
            <a:endParaRPr lang="en-US" altLang="ko-KR" sz="1600" b="1" spc="-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56" name="직사각형 355"/>
          <p:cNvSpPr/>
          <p:nvPr/>
        </p:nvSpPr>
        <p:spPr>
          <a:xfrm>
            <a:off x="825141" y="4764684"/>
            <a:ext cx="1089132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2012.06</a:t>
            </a:r>
          </a:p>
        </p:txBody>
      </p:sp>
      <p:sp>
        <p:nvSpPr>
          <p:cNvPr id="357" name="직사각형 356"/>
          <p:cNvSpPr/>
          <p:nvPr/>
        </p:nvSpPr>
        <p:spPr>
          <a:xfrm>
            <a:off x="388103" y="5088960"/>
            <a:ext cx="1963208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대학교 휴학</a:t>
            </a:r>
            <a:endParaRPr lang="en-US" altLang="ko-KR" sz="1600" b="1" spc="-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58" name="직사각형 357"/>
          <p:cNvSpPr/>
          <p:nvPr/>
        </p:nvSpPr>
        <p:spPr>
          <a:xfrm>
            <a:off x="2970549" y="3071101"/>
            <a:ext cx="1089132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2013.02</a:t>
            </a:r>
          </a:p>
        </p:txBody>
      </p:sp>
      <p:sp>
        <p:nvSpPr>
          <p:cNvPr id="359" name="직사각형 358"/>
          <p:cNvSpPr/>
          <p:nvPr/>
        </p:nvSpPr>
        <p:spPr>
          <a:xfrm>
            <a:off x="2533511" y="3395377"/>
            <a:ext cx="1963208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ko-KR" altLang="en-US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호주 </a:t>
            </a:r>
            <a:r>
              <a:rPr lang="ko-KR" altLang="en-US" sz="1600" b="1" spc="-10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워킹홀리데이</a:t>
            </a:r>
            <a:endParaRPr lang="en-US" altLang="ko-KR" sz="1600" b="1" spc="-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60" name="직사각형 359"/>
          <p:cNvSpPr/>
          <p:nvPr/>
        </p:nvSpPr>
        <p:spPr>
          <a:xfrm>
            <a:off x="2940296" y="3900582"/>
            <a:ext cx="1089132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2014.03</a:t>
            </a:r>
          </a:p>
        </p:txBody>
      </p:sp>
      <p:sp>
        <p:nvSpPr>
          <p:cNvPr id="361" name="직사각형 360"/>
          <p:cNvSpPr/>
          <p:nvPr/>
        </p:nvSpPr>
        <p:spPr>
          <a:xfrm>
            <a:off x="2503258" y="4224858"/>
            <a:ext cx="1963208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대학교 복학</a:t>
            </a:r>
            <a:endParaRPr lang="en-US" altLang="ko-KR" sz="1600" b="1" spc="-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62" name="직사각형 361"/>
          <p:cNvSpPr/>
          <p:nvPr/>
        </p:nvSpPr>
        <p:spPr>
          <a:xfrm>
            <a:off x="5068454" y="2765139"/>
            <a:ext cx="1089132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2015.02</a:t>
            </a:r>
          </a:p>
        </p:txBody>
      </p:sp>
      <p:sp>
        <p:nvSpPr>
          <p:cNvPr id="363" name="직사각형 362"/>
          <p:cNvSpPr/>
          <p:nvPr/>
        </p:nvSpPr>
        <p:spPr>
          <a:xfrm>
            <a:off x="4631416" y="3089415"/>
            <a:ext cx="1963208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대학교 졸업</a:t>
            </a:r>
            <a:endParaRPr lang="en-US" altLang="ko-KR" sz="1600" b="1" spc="-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64" name="직사각형 363"/>
          <p:cNvSpPr/>
          <p:nvPr/>
        </p:nvSpPr>
        <p:spPr>
          <a:xfrm>
            <a:off x="5068454" y="3460464"/>
            <a:ext cx="1089132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2016.03</a:t>
            </a:r>
          </a:p>
        </p:txBody>
      </p:sp>
      <p:sp>
        <p:nvSpPr>
          <p:cNvPr id="365" name="직사각형 364"/>
          <p:cNvSpPr/>
          <p:nvPr/>
        </p:nvSpPr>
        <p:spPr>
          <a:xfrm>
            <a:off x="4631416" y="3784740"/>
            <a:ext cx="1963208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레스토랑 입사</a:t>
            </a:r>
            <a:endParaRPr lang="en-US" altLang="ko-KR" sz="1600" b="1" spc="-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66" name="직사각형 365"/>
          <p:cNvSpPr/>
          <p:nvPr/>
        </p:nvSpPr>
        <p:spPr>
          <a:xfrm>
            <a:off x="7199179" y="2443881"/>
            <a:ext cx="1089132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2017.06</a:t>
            </a:r>
          </a:p>
        </p:txBody>
      </p:sp>
      <p:sp>
        <p:nvSpPr>
          <p:cNvPr id="367" name="직사각형 366"/>
          <p:cNvSpPr/>
          <p:nvPr/>
        </p:nvSpPr>
        <p:spPr>
          <a:xfrm>
            <a:off x="6762141" y="2768157"/>
            <a:ext cx="1963208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ea"/>
              </a:rPr>
              <a:t>레스토랑 퇴사</a:t>
            </a:r>
            <a:endParaRPr lang="en-US" altLang="ko-KR" sz="1600" b="1" spc="-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cxnSp>
        <p:nvCxnSpPr>
          <p:cNvPr id="68" name="직선 연결선 67"/>
          <p:cNvCxnSpPr>
            <a:endCxn id="379" idx="6"/>
          </p:cNvCxnSpPr>
          <p:nvPr/>
        </p:nvCxnSpPr>
        <p:spPr>
          <a:xfrm flipV="1">
            <a:off x="1401686" y="1549200"/>
            <a:ext cx="6424492" cy="1036165"/>
          </a:xfrm>
          <a:prstGeom prst="line">
            <a:avLst/>
          </a:prstGeom>
          <a:ln w="12700">
            <a:solidFill>
              <a:srgbClr val="FDD9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1334110" y="2521817"/>
            <a:ext cx="129368" cy="129368"/>
          </a:xfrm>
          <a:prstGeom prst="ellipse">
            <a:avLst/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/>
          <p:cNvSpPr/>
          <p:nvPr/>
        </p:nvSpPr>
        <p:spPr>
          <a:xfrm>
            <a:off x="3455010" y="2189029"/>
            <a:ext cx="129368" cy="129368"/>
          </a:xfrm>
          <a:prstGeom prst="ellipse">
            <a:avLst/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/>
          <p:cNvSpPr/>
          <p:nvPr/>
        </p:nvSpPr>
        <p:spPr>
          <a:xfrm>
            <a:off x="5575910" y="1816926"/>
            <a:ext cx="129368" cy="129368"/>
          </a:xfrm>
          <a:prstGeom prst="ellipse">
            <a:avLst/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/>
          <p:cNvSpPr/>
          <p:nvPr/>
        </p:nvSpPr>
        <p:spPr>
          <a:xfrm>
            <a:off x="7696810" y="1484516"/>
            <a:ext cx="129368" cy="129368"/>
          </a:xfrm>
          <a:prstGeom prst="ellipse">
            <a:avLst/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9" r="17303"/>
          <a:stretch/>
        </p:blipFill>
        <p:spPr>
          <a:xfrm rot="10800000">
            <a:off x="0" y="5224887"/>
            <a:ext cx="1650999" cy="163311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0" r="37727" b="3933"/>
          <a:stretch/>
        </p:blipFill>
        <p:spPr>
          <a:xfrm>
            <a:off x="7010400" y="4524652"/>
            <a:ext cx="2133600" cy="233334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lum contrast="-40000"/>
          </a:blip>
          <a:stretch>
            <a:fillRect/>
          </a:stretch>
        </p:blipFill>
        <p:spPr>
          <a:xfrm>
            <a:off x="3311901" y="733974"/>
            <a:ext cx="333868" cy="33386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>
            <a:lum contrast="-40000"/>
          </a:blip>
          <a:stretch>
            <a:fillRect/>
          </a:stretch>
        </p:blipFill>
        <p:spPr>
          <a:xfrm>
            <a:off x="921124" y="1401767"/>
            <a:ext cx="386365" cy="3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8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19"/>
          <a:stretch/>
        </p:blipFill>
        <p:spPr>
          <a:xfrm>
            <a:off x="0" y="5148944"/>
            <a:ext cx="9144000" cy="170905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181135" y="1127646"/>
            <a:ext cx="6486616" cy="1442964"/>
          </a:xfrm>
          <a:prstGeom prst="roundRect">
            <a:avLst>
              <a:gd name="adj" fmla="val 10343"/>
            </a:avLst>
          </a:prstGeom>
          <a:solidFill>
            <a:schemeClr val="bg1"/>
          </a:solidFill>
          <a:ln w="25400">
            <a:solidFill>
              <a:srgbClr val="FDD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81135" y="2775471"/>
            <a:ext cx="6486616" cy="1442964"/>
          </a:xfrm>
          <a:prstGeom prst="roundRect">
            <a:avLst>
              <a:gd name="adj" fmla="val 10343"/>
            </a:avLst>
          </a:prstGeom>
          <a:solidFill>
            <a:schemeClr val="bg1"/>
          </a:solidFill>
          <a:ln w="25400">
            <a:solidFill>
              <a:srgbClr val="C2DE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181135" y="4423296"/>
            <a:ext cx="6486616" cy="1442964"/>
          </a:xfrm>
          <a:prstGeom prst="roundRect">
            <a:avLst>
              <a:gd name="adj" fmla="val 10343"/>
            </a:avLst>
          </a:prstGeom>
          <a:solidFill>
            <a:schemeClr val="bg1"/>
          </a:solidFill>
          <a:ln w="25400">
            <a:solidFill>
              <a:srgbClr val="FCA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360356" y="1808610"/>
            <a:ext cx="115645" cy="115645"/>
          </a:xfrm>
          <a:prstGeom prst="ellipse">
            <a:avLst/>
          </a:prstGeom>
          <a:solidFill>
            <a:srgbClr val="FD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 flipH="1">
            <a:off x="-7245" y="0"/>
            <a:ext cx="585227" cy="6858000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186832" y="-3588"/>
            <a:ext cx="1800226" cy="6858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원형 3"/>
          <p:cNvSpPr/>
          <p:nvPr/>
        </p:nvSpPr>
        <p:spPr>
          <a:xfrm>
            <a:off x="546972" y="1355241"/>
            <a:ext cx="1079946" cy="1079946"/>
          </a:xfrm>
          <a:prstGeom prst="pie">
            <a:avLst>
              <a:gd name="adj1" fmla="val 16163486"/>
              <a:gd name="adj2" fmla="val 21489767"/>
            </a:avLst>
          </a:prstGeom>
          <a:solidFill>
            <a:srgbClr val="FD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77982" y="1380313"/>
            <a:ext cx="1025261" cy="1025261"/>
            <a:chOff x="691674" y="939865"/>
            <a:chExt cx="1638300" cy="1638300"/>
          </a:xfrm>
        </p:grpSpPr>
        <p:sp>
          <p:nvSpPr>
            <p:cNvPr id="12" name="타원 11"/>
            <p:cNvSpPr/>
            <p:nvPr/>
          </p:nvSpPr>
          <p:spPr>
            <a:xfrm>
              <a:off x="691674" y="939865"/>
              <a:ext cx="1638300" cy="1638300"/>
            </a:xfrm>
            <a:prstGeom prst="ellipse">
              <a:avLst/>
            </a:prstGeom>
            <a:solidFill>
              <a:srgbClr val="34343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187" y="1408029"/>
              <a:ext cx="799275" cy="7019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직사각형 4"/>
          <p:cNvSpPr/>
          <p:nvPr/>
        </p:nvSpPr>
        <p:spPr>
          <a:xfrm>
            <a:off x="1604801" y="1857862"/>
            <a:ext cx="831870" cy="23930"/>
          </a:xfrm>
          <a:prstGeom prst="rect">
            <a:avLst/>
          </a:prstGeom>
          <a:solidFill>
            <a:srgbClr val="FD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sp>
        <p:nvSpPr>
          <p:cNvPr id="26" name="원형 25"/>
          <p:cNvSpPr/>
          <p:nvPr/>
        </p:nvSpPr>
        <p:spPr>
          <a:xfrm>
            <a:off x="546972" y="3003066"/>
            <a:ext cx="1079946" cy="1079946"/>
          </a:xfrm>
          <a:prstGeom prst="pie">
            <a:avLst>
              <a:gd name="adj1" fmla="val 16163486"/>
              <a:gd name="adj2" fmla="val 21489767"/>
            </a:avLst>
          </a:prstGeom>
          <a:solidFill>
            <a:srgbClr val="C2D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04801" y="3505687"/>
            <a:ext cx="831870" cy="23930"/>
          </a:xfrm>
          <a:prstGeom prst="rect">
            <a:avLst/>
          </a:prstGeom>
          <a:solidFill>
            <a:srgbClr val="C2D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sp>
        <p:nvSpPr>
          <p:cNvPr id="32" name="원형 31"/>
          <p:cNvSpPr/>
          <p:nvPr/>
        </p:nvSpPr>
        <p:spPr>
          <a:xfrm>
            <a:off x="546972" y="4650891"/>
            <a:ext cx="1079946" cy="1079946"/>
          </a:xfrm>
          <a:prstGeom prst="pie">
            <a:avLst>
              <a:gd name="adj1" fmla="val 16163486"/>
              <a:gd name="adj2" fmla="val 21489767"/>
            </a:avLst>
          </a:prstGeom>
          <a:solidFill>
            <a:srgbClr val="FCA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04801" y="5153512"/>
            <a:ext cx="831870" cy="23930"/>
          </a:xfrm>
          <a:prstGeom prst="rect">
            <a:avLst/>
          </a:prstGeom>
          <a:solidFill>
            <a:srgbClr val="FCA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64" b="26588"/>
          <a:stretch/>
        </p:blipFill>
        <p:spPr>
          <a:xfrm>
            <a:off x="6177404" y="5087364"/>
            <a:ext cx="2966596" cy="17706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8" r="23169"/>
          <a:stretch/>
        </p:blipFill>
        <p:spPr>
          <a:xfrm>
            <a:off x="7886700" y="-9526"/>
            <a:ext cx="1266825" cy="126819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77982" y="3028138"/>
            <a:ext cx="1025261" cy="1025261"/>
            <a:chOff x="577982" y="2686378"/>
            <a:chExt cx="1025261" cy="1025261"/>
          </a:xfrm>
        </p:grpSpPr>
        <p:sp>
          <p:nvSpPr>
            <p:cNvPr id="28" name="타원 27"/>
            <p:cNvSpPr/>
            <p:nvPr/>
          </p:nvSpPr>
          <p:spPr>
            <a:xfrm>
              <a:off x="577982" y="2686378"/>
              <a:ext cx="1025261" cy="1025261"/>
            </a:xfrm>
            <a:prstGeom prst="ellipse">
              <a:avLst/>
            </a:prstGeom>
            <a:solidFill>
              <a:srgbClr val="34343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628" y="2968691"/>
              <a:ext cx="460634" cy="4606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그룹 13"/>
          <p:cNvGrpSpPr/>
          <p:nvPr/>
        </p:nvGrpSpPr>
        <p:grpSpPr>
          <a:xfrm>
            <a:off x="577982" y="4675963"/>
            <a:ext cx="1025261" cy="1025261"/>
            <a:chOff x="577982" y="4334203"/>
            <a:chExt cx="1025261" cy="1025261"/>
          </a:xfrm>
        </p:grpSpPr>
        <p:sp>
          <p:nvSpPr>
            <p:cNvPr id="34" name="타원 33"/>
            <p:cNvSpPr/>
            <p:nvPr/>
          </p:nvSpPr>
          <p:spPr>
            <a:xfrm>
              <a:off x="577982" y="4334203"/>
              <a:ext cx="1025261" cy="1025261"/>
            </a:xfrm>
            <a:prstGeom prst="ellipse">
              <a:avLst/>
            </a:prstGeom>
            <a:solidFill>
              <a:srgbClr val="34343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815" y="4558710"/>
              <a:ext cx="437519" cy="5241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45" r="20817" b="24080"/>
          <a:stretch/>
        </p:blipFill>
        <p:spPr>
          <a:xfrm rot="5400000">
            <a:off x="93149" y="5478559"/>
            <a:ext cx="1301530" cy="148783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3494671" y="1360673"/>
            <a:ext cx="1305165" cy="395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1600" b="1" spc="-100" dirty="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레스토랑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196841" y="1360051"/>
            <a:ext cx="2178802" cy="395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1600" b="1" spc="-100" dirty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2018.01.01~2020.01.01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571754" y="1401979"/>
            <a:ext cx="908039" cy="377845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2479668" y="1369576"/>
            <a:ext cx="942975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회사명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571754" y="1934690"/>
            <a:ext cx="908039" cy="377845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2472048" y="1902287"/>
            <a:ext cx="942975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직급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97280" y="1401979"/>
            <a:ext cx="908039" cy="377845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5205194" y="1369576"/>
            <a:ext cx="1202896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재직기간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97280" y="1934690"/>
            <a:ext cx="908039" cy="377845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5189954" y="1902287"/>
            <a:ext cx="1016946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담당업무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360356" y="3453260"/>
            <a:ext cx="115645" cy="115645"/>
          </a:xfrm>
          <a:prstGeom prst="ellipse">
            <a:avLst/>
          </a:prstGeom>
          <a:solidFill>
            <a:srgbClr val="C2D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360356" y="5104260"/>
            <a:ext cx="115645" cy="115645"/>
          </a:xfrm>
          <a:prstGeom prst="ellipse">
            <a:avLst/>
          </a:prstGeom>
          <a:solidFill>
            <a:srgbClr val="FCA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494671" y="1911812"/>
            <a:ext cx="761747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err="1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수셰프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96841" y="1911190"/>
            <a:ext cx="2016899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텍스트를 입력하세요</a:t>
            </a:r>
            <a:r>
              <a:rPr lang="en-US" altLang="ko-KR" sz="1600" b="1" spc="-100" dirty="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.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494671" y="3008498"/>
            <a:ext cx="1305165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1600" b="1" spc="-100" dirty="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다이닝룸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196841" y="3007876"/>
            <a:ext cx="2178802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1600" b="1" spc="-100" dirty="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2019.01.01~2020.01.01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571754" y="3049804"/>
            <a:ext cx="908039" cy="377845"/>
          </a:xfrm>
          <a:prstGeom prst="roundRect">
            <a:avLst>
              <a:gd name="adj" fmla="val 0"/>
            </a:avLst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479668" y="3017401"/>
            <a:ext cx="942975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회사명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2571754" y="3582515"/>
            <a:ext cx="908039" cy="377845"/>
          </a:xfrm>
          <a:prstGeom prst="roundRect">
            <a:avLst>
              <a:gd name="adj" fmla="val 0"/>
            </a:avLst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2472048" y="3550112"/>
            <a:ext cx="942975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직급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297280" y="3049804"/>
            <a:ext cx="908039" cy="377845"/>
          </a:xfrm>
          <a:prstGeom prst="roundRect">
            <a:avLst>
              <a:gd name="adj" fmla="val 0"/>
            </a:avLst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5205194" y="3017401"/>
            <a:ext cx="1202896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재직기간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297280" y="3582515"/>
            <a:ext cx="908039" cy="377845"/>
          </a:xfrm>
          <a:prstGeom prst="roundRect">
            <a:avLst>
              <a:gd name="adj" fmla="val 0"/>
            </a:avLst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5189954" y="3550112"/>
            <a:ext cx="1016946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담당업무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494671" y="3559637"/>
            <a:ext cx="761747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err="1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수셰프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196841" y="3559015"/>
            <a:ext cx="2016899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텍스트를 입력하세요</a:t>
            </a:r>
            <a:r>
              <a:rPr lang="en-US" altLang="ko-KR" sz="1600" b="1" spc="-100" dirty="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.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494671" y="4665848"/>
            <a:ext cx="1749197" cy="395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1600" b="1" spc="-100" dirty="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OO </a:t>
            </a:r>
            <a:r>
              <a:rPr lang="ko-KR" altLang="en-US" sz="1600" b="1" spc="-10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호텔 레스토랑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6841" y="4665226"/>
            <a:ext cx="2178802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en-US" altLang="ko-KR" sz="1600" b="1" spc="-100" dirty="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2020.01.01~2020.01.01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2571754" y="4707154"/>
            <a:ext cx="908039" cy="377845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2479668" y="4674751"/>
            <a:ext cx="942975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회사명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2571754" y="5239865"/>
            <a:ext cx="908039" cy="377845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2472048" y="5207462"/>
            <a:ext cx="942975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직급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297280" y="4707154"/>
            <a:ext cx="908039" cy="377845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5205194" y="4674751"/>
            <a:ext cx="1202896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재직기간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297280" y="5239865"/>
            <a:ext cx="908039" cy="377845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/>
          <p:cNvSpPr/>
          <p:nvPr/>
        </p:nvSpPr>
        <p:spPr>
          <a:xfrm>
            <a:off x="5189954" y="5207462"/>
            <a:ext cx="1016946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담당업무</a:t>
            </a:r>
            <a:endParaRPr lang="en-US" altLang="ko-KR" sz="16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494671" y="5216987"/>
            <a:ext cx="761747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dirty="0" err="1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수셰프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196841" y="5216365"/>
            <a:ext cx="2016899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40000"/>
              </a:lnSpc>
            </a:pPr>
            <a:r>
              <a:rPr lang="ko-KR" altLang="en-US" sz="1600" b="1" spc="-10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텍스트를 입력하세요</a:t>
            </a:r>
            <a:r>
              <a:rPr lang="en-US" altLang="ko-KR" sz="1600" b="1" spc="-100" dirty="0" smtClean="0">
                <a:gradFill>
                  <a:gsLst>
                    <a:gs pos="57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+mn-ea"/>
              </a:rPr>
              <a:t>.</a:t>
            </a:r>
            <a:endParaRPr lang="ko-KR" altLang="en-US" sz="1600" b="1" spc="-100" dirty="0">
              <a:gradFill>
                <a:gsLst>
                  <a:gs pos="57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8">
            <a:lum contrast="-40000"/>
          </a:blip>
          <a:stretch>
            <a:fillRect/>
          </a:stretch>
        </p:blipFill>
        <p:spPr>
          <a:xfrm>
            <a:off x="425472" y="1115701"/>
            <a:ext cx="333868" cy="333868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>
            <a:lum contrast="-40000"/>
          </a:blip>
          <a:stretch>
            <a:fillRect/>
          </a:stretch>
        </p:blipFill>
        <p:spPr>
          <a:xfrm>
            <a:off x="1487831" y="856531"/>
            <a:ext cx="276012" cy="276012"/>
          </a:xfrm>
          <a:prstGeom prst="rect">
            <a:avLst/>
          </a:prstGeom>
        </p:spPr>
      </p:pic>
      <p:sp>
        <p:nvSpPr>
          <p:cNvPr id="101" name="모서리가 둥근 직사각형 100"/>
          <p:cNvSpPr/>
          <p:nvPr/>
        </p:nvSpPr>
        <p:spPr>
          <a:xfrm>
            <a:off x="601823" y="272640"/>
            <a:ext cx="2505181" cy="617424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/>
          <p:cNvSpPr/>
          <p:nvPr/>
        </p:nvSpPr>
        <p:spPr>
          <a:xfrm>
            <a:off x="466126" y="258187"/>
            <a:ext cx="17563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Career</a:t>
            </a:r>
            <a:endParaRPr lang="en-US" altLang="ko-KR" sz="4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912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 rot="10800000">
            <a:off x="1138128" y="0"/>
            <a:ext cx="8020050" cy="6858000"/>
          </a:xfrm>
          <a:custGeom>
            <a:avLst/>
            <a:gdLst>
              <a:gd name="connsiteX0" fmla="*/ 0 w 5518297"/>
              <a:gd name="connsiteY0" fmla="*/ 0 h 6858000"/>
              <a:gd name="connsiteX1" fmla="*/ 5518297 w 5518297"/>
              <a:gd name="connsiteY1" fmla="*/ 0 h 6858000"/>
              <a:gd name="connsiteX2" fmla="*/ 205290 w 5518297"/>
              <a:gd name="connsiteY2" fmla="*/ 6858000 h 6858000"/>
              <a:gd name="connsiteX3" fmla="*/ 0 w 5518297"/>
              <a:gd name="connsiteY3" fmla="*/ 6858000 h 6858000"/>
              <a:gd name="connsiteX0" fmla="*/ 0 w 5518297"/>
              <a:gd name="connsiteY0" fmla="*/ 0 h 6858000"/>
              <a:gd name="connsiteX1" fmla="*/ 5518297 w 5518297"/>
              <a:gd name="connsiteY1" fmla="*/ 0 h 6858000"/>
              <a:gd name="connsiteX2" fmla="*/ 1438325 w 5518297"/>
              <a:gd name="connsiteY2" fmla="*/ 6858000 h 6858000"/>
              <a:gd name="connsiteX3" fmla="*/ 0 w 5518297"/>
              <a:gd name="connsiteY3" fmla="*/ 6858000 h 6858000"/>
              <a:gd name="connsiteX4" fmla="*/ 0 w 551829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297" h="6858000">
                <a:moveTo>
                  <a:pt x="0" y="0"/>
                </a:moveTo>
                <a:lnTo>
                  <a:pt x="5518297" y="0"/>
                </a:lnTo>
                <a:lnTo>
                  <a:pt x="14383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85750" y="385762"/>
            <a:ext cx="8572499" cy="608647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3" b="6260"/>
          <a:stretch/>
        </p:blipFill>
        <p:spPr>
          <a:xfrm>
            <a:off x="6693999" y="4133850"/>
            <a:ext cx="2457090" cy="2724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0" r="5042"/>
          <a:stretch/>
        </p:blipFill>
        <p:spPr>
          <a:xfrm>
            <a:off x="-1" y="2585148"/>
            <a:ext cx="1202903" cy="19597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61181">
            <a:off x="5604133" y="5523288"/>
            <a:ext cx="1041604" cy="972293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704817" y="2414475"/>
            <a:ext cx="7667643" cy="0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831476" y="2389398"/>
            <a:ext cx="1414324" cy="5015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82398" y="1296422"/>
            <a:ext cx="560889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ko-KR" altLang="en-US" sz="20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희망하는 개발분야 또는 </a:t>
            </a:r>
            <a:endParaRPr lang="en-US" altLang="ko-KR" sz="2000" b="1" spc="-100" dirty="0" smtClean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fontAlgn="base">
              <a:lnSpc>
                <a:spcPct val="130000"/>
              </a:lnSpc>
            </a:pPr>
            <a:r>
              <a:rPr lang="ko-KR" altLang="en-US" sz="20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관심 </a:t>
            </a:r>
            <a:r>
              <a:rPr lang="ko-KR" altLang="en-US" sz="20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있는 기술분야에 대해서 작성해주세요</a:t>
            </a:r>
            <a:r>
              <a:rPr lang="en-US" altLang="ko-KR" sz="20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</a:t>
            </a:r>
            <a:endParaRPr lang="ko-KR" altLang="en-US" sz="20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9019" y="2609438"/>
            <a:ext cx="6779891" cy="336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20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비</a:t>
            </a:r>
            <a:r>
              <a:rPr lang="ko-KR" altLang="en-US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영리법인에서 근무하며 행정업무 수행과 온라인 홍보 등 다양한 경험으로 업무의 행정적인 절차와 조직의 프로세스를 </a:t>
            </a:r>
            <a:r>
              <a:rPr lang="ko-KR" altLang="en-US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잘 </a:t>
            </a:r>
            <a:r>
              <a:rPr lang="ko-KR" altLang="en-US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이해하고 있습니다</a:t>
            </a:r>
            <a:r>
              <a:rPr lang="en-US" altLang="ko-KR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endParaRPr lang="en-US" altLang="ko-KR" sz="1200" spc="-100" dirty="0" smtClean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en-US" altLang="ko-KR" sz="1200" b="1" spc="-100" dirty="0">
                <a:gradFill>
                  <a:gsLst>
                    <a:gs pos="57000">
                      <a:srgbClr val="FCA342"/>
                    </a:gs>
                    <a:gs pos="100000">
                      <a:srgbClr val="FCA342"/>
                    </a:gs>
                  </a:gsLst>
                  <a:lin ang="5400000" scaled="1"/>
                </a:gradFill>
                <a:latin typeface="+mn-ea"/>
              </a:rPr>
              <a:t>'</a:t>
            </a:r>
            <a:r>
              <a:rPr lang="ko-KR" altLang="en-US" sz="1200" b="1" spc="-100">
                <a:gradFill>
                  <a:gsLst>
                    <a:gs pos="57000">
                      <a:srgbClr val="FCA342"/>
                    </a:gs>
                    <a:gs pos="100000">
                      <a:srgbClr val="FCA342"/>
                    </a:gs>
                  </a:gsLst>
                  <a:lin ang="5400000" scaled="1"/>
                </a:gradFill>
                <a:latin typeface="+mn-ea"/>
              </a:rPr>
              <a:t>잔잔한 파도는 능란한 뱃사공을 만들지 못한다</a:t>
            </a:r>
            <a:r>
              <a:rPr lang="en-US" altLang="ko-KR" sz="1200" b="1" spc="-100" dirty="0">
                <a:gradFill>
                  <a:gsLst>
                    <a:gs pos="57000">
                      <a:srgbClr val="FCA342"/>
                    </a:gs>
                    <a:gs pos="100000">
                      <a:srgbClr val="FCA342"/>
                    </a:gs>
                  </a:gsLst>
                  <a:lin ang="5400000" scaled="1"/>
                </a:gradFill>
                <a:latin typeface="+mn-ea"/>
              </a:rPr>
              <a:t>' </a:t>
            </a:r>
            <a:r>
              <a:rPr lang="ko-KR" altLang="en-US" sz="1200" spc="-10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하는 말처럼 저의 경험과 긍정적이고 성실한 저의 </a:t>
            </a:r>
            <a:r>
              <a:rPr lang="ko-KR" altLang="en-US" sz="1200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성격을 </a:t>
            </a:r>
            <a:r>
              <a:rPr lang="ko-KR" altLang="en-US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살려 업무를 수행한다면 누구보다도 빠르게 업무를 익히고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spc="-10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잘 수행할 자신이 있기에 지원하게 되었으며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spc="-10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제가 입사하게 된다면 치열한 경쟁을 뚫고 입사에 성공했다는 기쁨보다는 조직에서 인정받고 성과를 창출하기 위한 전략을 모색할 것입니다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 </a:t>
            </a:r>
            <a:endParaRPr lang="en-US" altLang="ko-KR" sz="1200" spc="-100" dirty="0" smtClean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적극적인 태도로 단시간 내 업무의 프로세서를 이해하고 자기계발에도 매진하여 필요로 하는 </a:t>
            </a:r>
            <a:endParaRPr lang="en-US" altLang="ko-KR" sz="1200" spc="-100" dirty="0" smtClean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역량을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갖추도록 </a:t>
            </a:r>
            <a:r>
              <a:rPr lang="ko-KR" altLang="en-US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노력 할 것입니다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 </a:t>
            </a:r>
            <a:endParaRPr lang="en-US" altLang="ko-KR" sz="1200" spc="-100" dirty="0" smtClean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또한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spc="-10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회원의 권익보호와 우리나라의 소방산업의 선진화를 위해 </a:t>
            </a:r>
            <a:r>
              <a:rPr lang="ko-KR" altLang="en-US" sz="1200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책임감을</a:t>
            </a:r>
            <a:endParaRPr lang="en-US" altLang="ko-KR" sz="1200" spc="-100" dirty="0" smtClean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가지고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업무를 </a:t>
            </a:r>
            <a:r>
              <a:rPr lang="ko-KR" altLang="en-US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수행하겠습니다</a:t>
            </a:r>
            <a:r>
              <a:rPr lang="en-US" altLang="ko-KR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</a:t>
            </a:r>
            <a:endParaRPr lang="ko-KR" altLang="en-US" sz="1200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2778" y="887913"/>
            <a:ext cx="1141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gradFill>
                  <a:gsLst>
                    <a:gs pos="100000">
                      <a:srgbClr val="FCA342"/>
                    </a:gs>
                    <a:gs pos="0">
                      <a:srgbClr val="FCA34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sz="9600" b="1">
              <a:gradFill>
                <a:gsLst>
                  <a:gs pos="100000">
                    <a:srgbClr val="FCA342"/>
                  </a:gs>
                  <a:gs pos="0">
                    <a:srgbClr val="FCA342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1823" y="272640"/>
            <a:ext cx="2505181" cy="617424"/>
          </a:xfrm>
          <a:prstGeom prst="roundRect">
            <a:avLst>
              <a:gd name="adj" fmla="val 0"/>
            </a:avLst>
          </a:prstGeom>
          <a:solidFill>
            <a:srgbClr val="FCA34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94701" y="258187"/>
            <a:ext cx="1382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Q&amp;A</a:t>
            </a:r>
            <a:endParaRPr lang="en-US" altLang="ko-KR" sz="4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530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85750" y="385762"/>
            <a:ext cx="8572499" cy="608647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04817" y="2336135"/>
            <a:ext cx="5375349" cy="0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657920" y="2311058"/>
            <a:ext cx="1414324" cy="5015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90"/>
          <a:stretch/>
        </p:blipFill>
        <p:spPr>
          <a:xfrm>
            <a:off x="6291877" y="0"/>
            <a:ext cx="2852123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9512" y="791553"/>
            <a:ext cx="1141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gradFill>
                  <a:gsLst>
                    <a:gs pos="100000">
                      <a:srgbClr val="C2DE18"/>
                    </a:gs>
                    <a:gs pos="0">
                      <a:srgbClr val="C2DE18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sz="9600" b="1">
              <a:gradFill>
                <a:gsLst>
                  <a:gs pos="100000">
                    <a:srgbClr val="C2DE18"/>
                  </a:gs>
                  <a:gs pos="0">
                    <a:srgbClr val="C2DE18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8187" y="1224260"/>
            <a:ext cx="3870082" cy="848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ko-KR" altLang="en-US" sz="20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희망하는 개발분야 또는 </a:t>
            </a:r>
            <a:r>
              <a:rPr lang="ko-KR" altLang="en-US" sz="2000" b="1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관심 있는 </a:t>
            </a:r>
            <a:r>
              <a:rPr lang="ko-KR" altLang="en-US" sz="20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기술분야에 대해서 작성해주세요</a:t>
            </a:r>
            <a:r>
              <a:rPr lang="en-US" altLang="ko-KR" sz="20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</a:t>
            </a:r>
            <a:endParaRPr lang="ko-KR" altLang="en-US" sz="2000" b="1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3472" y="2474335"/>
            <a:ext cx="5289203" cy="362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2000" b="1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비</a:t>
            </a:r>
            <a:r>
              <a:rPr lang="ko-KR" altLang="en-US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영리법인에서 근무하며 행정업무 수행과 온라인 홍보 등 다양한 경험으로 업무의 행정적인 절차와 조직의 프로세스를 </a:t>
            </a:r>
            <a:r>
              <a:rPr lang="ko-KR" altLang="en-US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잘 </a:t>
            </a:r>
            <a:r>
              <a:rPr lang="ko-KR" altLang="en-US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이해하고 있습니다</a:t>
            </a:r>
            <a:r>
              <a:rPr lang="en-US" altLang="ko-KR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endParaRPr lang="en-US" altLang="ko-KR" sz="1200" spc="-100" dirty="0" smtClean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en-US" altLang="ko-KR" sz="1200" b="1" spc="-100" dirty="0">
                <a:gradFill>
                  <a:gsLst>
                    <a:gs pos="0">
                      <a:srgbClr val="C2DE18"/>
                    </a:gs>
                    <a:gs pos="100000">
                      <a:srgbClr val="C2DE18"/>
                    </a:gs>
                  </a:gsLst>
                  <a:lin ang="5400000" scaled="1"/>
                </a:gradFill>
                <a:latin typeface="+mn-ea"/>
              </a:rPr>
              <a:t>'</a:t>
            </a:r>
            <a:r>
              <a:rPr lang="ko-KR" altLang="en-US" sz="1200" b="1" spc="-100">
                <a:gradFill>
                  <a:gsLst>
                    <a:gs pos="0">
                      <a:srgbClr val="C2DE18"/>
                    </a:gs>
                    <a:gs pos="100000">
                      <a:srgbClr val="C2DE18"/>
                    </a:gs>
                  </a:gsLst>
                  <a:lin ang="5400000" scaled="1"/>
                </a:gradFill>
                <a:latin typeface="+mn-ea"/>
              </a:rPr>
              <a:t>잔잔한 파도는 능란한 뱃사공을 만들지 못한다</a:t>
            </a:r>
            <a:r>
              <a:rPr lang="en-US" altLang="ko-KR" sz="1200" b="1" spc="-100" dirty="0">
                <a:gradFill>
                  <a:gsLst>
                    <a:gs pos="0">
                      <a:srgbClr val="C2DE18"/>
                    </a:gs>
                    <a:gs pos="100000">
                      <a:srgbClr val="C2DE18"/>
                    </a:gs>
                  </a:gsLst>
                  <a:lin ang="5400000" scaled="1"/>
                </a:gradFill>
                <a:latin typeface="+mn-ea"/>
              </a:rPr>
              <a:t>' </a:t>
            </a:r>
            <a:r>
              <a:rPr lang="ko-KR" altLang="en-US" sz="1200" spc="-10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하는 말처럼 저의 경험과 긍정적이고 성실한 저의 </a:t>
            </a:r>
            <a:r>
              <a:rPr lang="ko-KR" altLang="en-US" sz="1200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성격을 </a:t>
            </a:r>
            <a:r>
              <a:rPr lang="ko-KR" altLang="en-US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살려 업무를 수행한다면 누구보다도 빠르게 업무를 익히고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spc="-10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잘 수행할 자신이 있기에 지원하게 되었으며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spc="-10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제가 입사하게 된다면 치열한 경쟁을 뚫고 입사에 성공했다는 기쁨보다는 조직에서 인정받고 성과를 창출하기 위한 전략을 모색할 것입니다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 </a:t>
            </a:r>
            <a:endParaRPr lang="en-US" altLang="ko-KR" sz="1200" spc="-100" dirty="0" smtClean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1200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적극적인 태도로 단시간 내 업무의 프로세서를 이해하고 자기계발에도 매진하여 필요로 하는 역량을 갖추도록 노력 할 것입니다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 </a:t>
            </a:r>
            <a:endParaRPr lang="en-US" altLang="ko-KR" sz="1200" spc="-100" dirty="0" smtClean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또한</a:t>
            </a:r>
            <a:r>
              <a:rPr lang="en-US" altLang="ko-KR" sz="1200" spc="-100" dirty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spc="-10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회원의 권익보호와 우리나라의 소방산업의 선진화를 위해 책임감을 가지고 업무를 </a:t>
            </a:r>
            <a:r>
              <a:rPr lang="ko-KR" altLang="en-US" sz="1200" spc="-10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수행하겠습니다</a:t>
            </a:r>
            <a:r>
              <a:rPr lang="en-US" altLang="ko-KR" sz="1200" spc="-100" dirty="0" smtClean="0">
                <a:gradFill>
                  <a:gsLst>
                    <a:gs pos="57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.</a:t>
            </a:r>
            <a:endParaRPr lang="ko-KR" altLang="en-US" sz="1200" spc="-100" dirty="0">
              <a:gradFill>
                <a:gsLst>
                  <a:gs pos="57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1823" y="272640"/>
            <a:ext cx="2505181" cy="617424"/>
          </a:xfrm>
          <a:prstGeom prst="roundRect">
            <a:avLst>
              <a:gd name="adj" fmla="val 0"/>
            </a:avLst>
          </a:prstGeom>
          <a:solidFill>
            <a:srgbClr val="C2DE18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94701" y="258187"/>
            <a:ext cx="1382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Q&amp;A</a:t>
            </a:r>
            <a:endParaRPr lang="en-US" altLang="ko-KR" sz="4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2289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61113" y="2331905"/>
            <a:ext cx="7868511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en-US" altLang="ko-KR" sz="1400" spc="-1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'</a:t>
            </a:r>
            <a:r>
              <a:rPr lang="ko-KR" altLang="en-US" sz="1400" spc="-10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잔잔한 파도는 능란한 뱃사공을 만들지 못한다</a:t>
            </a:r>
            <a:r>
              <a:rPr lang="en-US" altLang="ko-KR" sz="1400" spc="-1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' </a:t>
            </a:r>
            <a:r>
              <a:rPr lang="ko-KR" altLang="en-US" sz="1400" spc="-10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하는 말처럼 저의 경험과 긍정적이고 성실한 저의 성격을 살려 제가 입사하게 된다면 치열한 경쟁을 뚫고 입사에 성공했다는 기쁨보다는 조직에서 인정받고 성과를 창출하기 위한 전략을 모색할 것입니다</a:t>
            </a:r>
            <a:r>
              <a:rPr lang="en-US" altLang="ko-KR" sz="1400" spc="-1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</a:rPr>
              <a:t>. </a:t>
            </a:r>
            <a:endParaRPr lang="en-US" altLang="ko-KR" sz="1400" spc="-1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96985" y="932715"/>
            <a:ext cx="3150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spc="-100" dirty="0" smtClean="0">
                <a:gradFill>
                  <a:gsLst>
                    <a:gs pos="0">
                      <a:srgbClr val="FDD941"/>
                    </a:gs>
                    <a:gs pos="100000">
                      <a:srgbClr val="FDD941"/>
                    </a:gs>
                  </a:gsLst>
                  <a:lin ang="5400000" scaled="1"/>
                </a:gradFill>
                <a:latin typeface="+mn-ea"/>
              </a:rPr>
              <a:t>Thank you</a:t>
            </a:r>
            <a:endParaRPr lang="ko-KR" altLang="en-US" sz="4800">
              <a:gradFill>
                <a:gsLst>
                  <a:gs pos="0">
                    <a:srgbClr val="FDD941"/>
                  </a:gs>
                  <a:gs pos="100000">
                    <a:srgbClr val="FDD941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b="23615"/>
          <a:stretch/>
        </p:blipFill>
        <p:spPr>
          <a:xfrm flipH="1">
            <a:off x="3663442" y="3848100"/>
            <a:ext cx="5480558" cy="30099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37088" y="1962727"/>
            <a:ext cx="7516560" cy="50155"/>
            <a:chOff x="-1441823" y="2490598"/>
            <a:chExt cx="7516560" cy="5015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-1441823" y="2515675"/>
              <a:ext cx="7516560" cy="0"/>
            </a:xfrm>
            <a:prstGeom prst="line">
              <a:avLst/>
            </a:prstGeom>
            <a:ln>
              <a:solidFill>
                <a:srgbClr val="FDD9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31"/>
            <p:cNvSpPr/>
            <p:nvPr/>
          </p:nvSpPr>
          <p:spPr>
            <a:xfrm>
              <a:off x="1609295" y="2490598"/>
              <a:ext cx="1414324" cy="50155"/>
            </a:xfrm>
            <a:prstGeom prst="roundRect">
              <a:avLst>
                <a:gd name="adj" fmla="val 0"/>
              </a:avLst>
            </a:prstGeom>
            <a:solidFill>
              <a:srgbClr val="FDD94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20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85750" y="385762"/>
            <a:ext cx="8572499" cy="608647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1270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1823" y="272640"/>
            <a:ext cx="2505181" cy="617424"/>
          </a:xfrm>
          <a:prstGeom prst="roundRect">
            <a:avLst>
              <a:gd name="adj" fmla="val 0"/>
            </a:avLst>
          </a:prstGeom>
          <a:solidFill>
            <a:srgbClr val="FDD94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94701" y="258187"/>
            <a:ext cx="1836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n-ea"/>
              </a:rPr>
              <a:t>Source</a:t>
            </a:r>
            <a:endParaRPr lang="en-US" altLang="ko-KR" sz="4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/>
          <a:stretch/>
        </p:blipFill>
        <p:spPr>
          <a:xfrm flipH="1">
            <a:off x="6437725" y="2195012"/>
            <a:ext cx="2420524" cy="42772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8" t="1" b="-5314"/>
          <a:stretch/>
        </p:blipFill>
        <p:spPr>
          <a:xfrm>
            <a:off x="2331167" y="1504319"/>
            <a:ext cx="2140674" cy="12579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89" b="-863"/>
          <a:stretch/>
        </p:blipFill>
        <p:spPr>
          <a:xfrm>
            <a:off x="735030" y="1132343"/>
            <a:ext cx="1502527" cy="148307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08" y="1303553"/>
            <a:ext cx="695613" cy="6493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19"/>
          <a:stretch/>
        </p:blipFill>
        <p:spPr>
          <a:xfrm>
            <a:off x="0" y="5148944"/>
            <a:ext cx="9144000" cy="17090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64" b="26588"/>
          <a:stretch/>
        </p:blipFill>
        <p:spPr>
          <a:xfrm>
            <a:off x="6177404" y="5087364"/>
            <a:ext cx="2966596" cy="177063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" r="835" b="-1"/>
          <a:stretch/>
        </p:blipFill>
        <p:spPr>
          <a:xfrm>
            <a:off x="4619063" y="2013979"/>
            <a:ext cx="588444" cy="6478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0" y="2540766"/>
            <a:ext cx="1806700" cy="12037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0" y="3658124"/>
            <a:ext cx="1806700" cy="11124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0" y="4705888"/>
            <a:ext cx="1806699" cy="11239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05" y="4289928"/>
            <a:ext cx="1806699" cy="10045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5" y="3841873"/>
            <a:ext cx="1806699" cy="10903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88" y="1157867"/>
            <a:ext cx="1128474" cy="13550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40" y="2964937"/>
            <a:ext cx="1806700" cy="112230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12" y="1013082"/>
            <a:ext cx="1806701" cy="10735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25" y="2762946"/>
            <a:ext cx="1806701" cy="8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2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2816</TotalTime>
  <Words>380</Words>
  <Application>Microsoft Office PowerPoint</Application>
  <PresentationFormat>화면 슬라이드 쇼(4:3)</PresentationFormat>
  <Paragraphs>97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143</cp:revision>
  <dcterms:created xsi:type="dcterms:W3CDTF">2018-01-10T06:15:55Z</dcterms:created>
  <dcterms:modified xsi:type="dcterms:W3CDTF">2018-01-24T00:21:14Z</dcterms:modified>
</cp:coreProperties>
</file>